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</p:sldIdLst>
  <p:sldSz cx="11912600" cy="6762750"/>
  <p:notesSz cx="11912600" cy="676275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/Relationships>
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93444" y="1158621"/>
            <a:ext cx="4636135" cy="8439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tx1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762" y="5037581"/>
            <a:ext cx="7429500" cy="106680"/>
          </a:xfrm>
          <a:custGeom>
            <a:avLst/>
            <a:gdLst/>
            <a:ahLst/>
            <a:cxnLst/>
            <a:rect l="l" t="t" r="r" b="b"/>
            <a:pathLst>
              <a:path w="7429500" h="106679">
                <a:moveTo>
                  <a:pt x="0" y="106680"/>
                </a:moveTo>
                <a:lnTo>
                  <a:pt x="7429500" y="106680"/>
                </a:lnTo>
                <a:lnTo>
                  <a:pt x="7429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1714500" y="0"/>
                </a:moveTo>
                <a:lnTo>
                  <a:pt x="0" y="0"/>
                </a:lnTo>
                <a:lnTo>
                  <a:pt x="0" y="106680"/>
                </a:lnTo>
                <a:lnTo>
                  <a:pt x="1714500" y="106680"/>
                </a:lnTo>
                <a:lnTo>
                  <a:pt x="1714500" y="0"/>
                </a:lnTo>
                <a:close/>
              </a:path>
            </a:pathLst>
          </a:custGeom>
          <a:solidFill>
            <a:srgbClr val="920A0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0" y="106680"/>
                </a:moveTo>
                <a:lnTo>
                  <a:pt x="1714500" y="106680"/>
                </a:lnTo>
                <a:lnTo>
                  <a:pt x="1714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1523"/>
            <a:ext cx="9144000" cy="59690"/>
          </a:xfrm>
          <a:custGeom>
            <a:avLst/>
            <a:gdLst/>
            <a:ahLst/>
            <a:cxnLst/>
            <a:rect l="l" t="t" r="r" b="b"/>
            <a:pathLst>
              <a:path w="9144000" h="59690">
                <a:moveTo>
                  <a:pt x="9144000" y="0"/>
                </a:moveTo>
                <a:lnTo>
                  <a:pt x="0" y="0"/>
                </a:lnTo>
                <a:lnTo>
                  <a:pt x="0" y="59436"/>
                </a:lnTo>
                <a:lnTo>
                  <a:pt x="9144000" y="59436"/>
                </a:lnTo>
                <a:lnTo>
                  <a:pt x="91440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7786116" y="0"/>
                </a:moveTo>
                <a:lnTo>
                  <a:pt x="0" y="0"/>
                </a:lnTo>
                <a:lnTo>
                  <a:pt x="0" y="53339"/>
                </a:lnTo>
                <a:lnTo>
                  <a:pt x="7786116" y="53339"/>
                </a:lnTo>
                <a:lnTo>
                  <a:pt x="7786116" y="0"/>
                </a:lnTo>
                <a:close/>
              </a:path>
            </a:pathLst>
          </a:custGeom>
          <a:solidFill>
            <a:srgbClr val="1F487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0" y="53339"/>
                </a:moveTo>
                <a:lnTo>
                  <a:pt x="7786116" y="53339"/>
                </a:lnTo>
                <a:lnTo>
                  <a:pt x="7786116" y="0"/>
                </a:lnTo>
                <a:lnTo>
                  <a:pt x="0" y="0"/>
                </a:lnTo>
                <a:lnTo>
                  <a:pt x="0" y="53339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9144000" y="0"/>
                </a:moveTo>
                <a:lnTo>
                  <a:pt x="0" y="0"/>
                </a:lnTo>
                <a:lnTo>
                  <a:pt x="0" y="106680"/>
                </a:lnTo>
                <a:lnTo>
                  <a:pt x="9144000" y="106680"/>
                </a:lnTo>
                <a:lnTo>
                  <a:pt x="9144000" y="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56515"/>
            <a:ext cx="8352790" cy="8489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7736" y="795350"/>
            <a:ext cx="8888526" cy="18548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tx1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404859" y="4813942"/>
            <a:ext cx="228600" cy="194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hyperlink" Target="http://weibo.com/guoweiofpku" TargetMode="External"/><Relationship Id="rId5" Type="http://schemas.openxmlformats.org/officeDocument/2006/relationships/image" Target="../media/image3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pn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
</file>

<file path=ppt/slides/_rels/slide4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
</file>

<file path=ppt/slides/_rels/slide5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6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6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340101" y="1328420"/>
            <a:ext cx="4213225" cy="97790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dirty="0" sz="3800" b="0">
                <a:solidFill>
                  <a:srgbClr val="1F487C"/>
                </a:solidFill>
                <a:latin typeface="Microsoft YaHei"/>
                <a:cs typeface="Microsoft YaHei"/>
              </a:rPr>
              <a:t>程序设计与算法</a:t>
            </a:r>
            <a:r>
              <a:rPr dirty="0" sz="3800" spc="5" b="0">
                <a:solidFill>
                  <a:srgbClr val="1F487C"/>
                </a:solidFill>
                <a:latin typeface="Arial MT"/>
                <a:cs typeface="Arial MT"/>
              </a:rPr>
              <a:t>(</a:t>
            </a:r>
            <a:r>
              <a:rPr dirty="0" sz="3800" b="0">
                <a:solidFill>
                  <a:srgbClr val="1F487C"/>
                </a:solidFill>
                <a:latin typeface="Microsoft YaHei"/>
                <a:cs typeface="Microsoft YaHei"/>
              </a:rPr>
              <a:t>一</a:t>
            </a:r>
            <a:r>
              <a:rPr dirty="0" sz="3800" b="0">
                <a:solidFill>
                  <a:srgbClr val="1F487C"/>
                </a:solidFill>
                <a:latin typeface="Arial MT"/>
                <a:cs typeface="Arial MT"/>
              </a:rPr>
              <a:t>)</a:t>
            </a:r>
            <a:endParaRPr sz="3800">
              <a:latin typeface="Arial MT"/>
              <a:cs typeface="Arial MT"/>
            </a:endParaRPr>
          </a:p>
          <a:p>
            <a:pPr algn="ctr" marL="635">
              <a:lnSpc>
                <a:spcPct val="100000"/>
              </a:lnSpc>
              <a:spcBef>
                <a:spcPts val="55"/>
              </a:spcBef>
            </a:pPr>
            <a:r>
              <a:rPr dirty="0" sz="2400" spc="-10" b="0">
                <a:solidFill>
                  <a:srgbClr val="1F487C"/>
                </a:solidFill>
                <a:latin typeface="Arial MT"/>
                <a:cs typeface="Arial MT"/>
              </a:rPr>
              <a:t>C</a:t>
            </a: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语言程序设计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40200" y="2702509"/>
            <a:ext cx="611505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郭</a:t>
            </a:r>
            <a:r>
              <a:rPr dirty="0" sz="2000" spc="-85" b="1">
                <a:solidFill>
                  <a:srgbClr val="404040"/>
                </a:solidFill>
                <a:latin typeface="Microsoft YaHei"/>
                <a:cs typeface="Microsoft YaHei"/>
              </a:rPr>
              <a:t> </a:t>
            </a: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炜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995422" y="74802"/>
            <a:ext cx="2061845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信息科学技术学院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504681" y="4220971"/>
            <a:ext cx="1016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180970" y="3353180"/>
            <a:ext cx="4222115" cy="10934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微博：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http://</a:t>
            </a:r>
            <a:r>
              <a:rPr dirty="0" u="heavy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</a:t>
            </a:r>
            <a:r>
              <a:rPr dirty="0" u="heavy" sz="1800" spc="-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eibo.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com/g</a:t>
            </a:r>
            <a:r>
              <a:rPr dirty="0" u="heavy" sz="1800" spc="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uo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wei</a:t>
            </a:r>
            <a:r>
              <a:rPr dirty="0" u="heavy" sz="1800" spc="-4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fpku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699770">
              <a:lnSpc>
                <a:spcPct val="100000"/>
              </a:lnSpc>
            </a:pP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学会程序和算法，走遍天下都不</a:t>
            </a:r>
            <a:r>
              <a:rPr dirty="0" sz="1800" spc="-30" b="1">
                <a:solidFill>
                  <a:srgbClr val="FF0000"/>
                </a:solidFill>
                <a:latin typeface="Microsoft YaHei"/>
                <a:cs typeface="Microsoft YaHei"/>
              </a:rPr>
              <a:t>怕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!</a:t>
            </a:r>
            <a:endParaRPr sz="1800">
              <a:latin typeface="Microsoft YaHei"/>
              <a:cs typeface="Microsoft YaHei"/>
            </a:endParaRPr>
          </a:p>
          <a:p>
            <a:pPr marL="1405890">
              <a:lnSpc>
                <a:spcPct val="100000"/>
              </a:lnSpc>
              <a:spcBef>
                <a:spcPts val="10"/>
              </a:spcBef>
            </a:pPr>
            <a:r>
              <a:rPr dirty="0" sz="1600" spc="-5">
                <a:latin typeface="Microsoft YaHei"/>
                <a:cs typeface="Microsoft YaHei"/>
              </a:rPr>
              <a:t>讲义照片均为郭炜拍摄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73991" y="3637669"/>
            <a:ext cx="882419" cy="883754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763016" y="3360166"/>
            <a:ext cx="91694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b="1">
                <a:latin typeface="Microsoft YaHei"/>
                <a:cs typeface="Microsoft YaHei"/>
              </a:rPr>
              <a:t>微信公众号</a:t>
            </a:r>
            <a:endParaRPr sz="1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8745220" cy="21570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2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可以用来表达类型相同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集合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集合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名字</a:t>
            </a:r>
            <a:r>
              <a:rPr dirty="0" sz="2000" spc="-15">
                <a:latin typeface="Microsoft YaHei"/>
                <a:cs typeface="Microsoft YaHei"/>
              </a:rPr>
              <a:t>就</a:t>
            </a:r>
            <a:r>
              <a:rPr dirty="0" sz="2000">
                <a:latin typeface="Microsoft YaHei"/>
                <a:cs typeface="Microsoft YaHei"/>
              </a:rPr>
              <a:t>是数</a:t>
            </a:r>
            <a:r>
              <a:rPr dirty="0" sz="2000" spc="-15">
                <a:latin typeface="Microsoft YaHei"/>
                <a:cs typeface="Microsoft YaHei"/>
              </a:rPr>
              <a:t>组</a:t>
            </a:r>
            <a:r>
              <a:rPr dirty="0" sz="2000">
                <a:latin typeface="Microsoft YaHei"/>
                <a:cs typeface="Microsoft YaHei"/>
              </a:rPr>
              <a:t>名。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数组里的元素都有编号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编号</a:t>
            </a:r>
            <a:r>
              <a:rPr dirty="0" sz="2000" spc="-10">
                <a:latin typeface="Microsoft YaHei"/>
                <a:cs typeface="Microsoft YaHei"/>
              </a:rPr>
              <a:t>叫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下标</a:t>
            </a:r>
            <a:r>
              <a:rPr dirty="0" sz="2000" spc="-15">
                <a:latin typeface="Microsoft YaHei"/>
                <a:cs typeface="Microsoft YaHei"/>
              </a:rPr>
              <a:t>。</a:t>
            </a:r>
            <a:r>
              <a:rPr dirty="0" sz="2000">
                <a:latin typeface="Microsoft YaHei"/>
                <a:cs typeface="Microsoft YaHei"/>
              </a:rPr>
              <a:t>通过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组名</a:t>
            </a:r>
            <a:r>
              <a:rPr dirty="0" sz="2000" spc="-15">
                <a:latin typeface="Microsoft YaHei"/>
                <a:cs typeface="Microsoft YaHei"/>
              </a:rPr>
              <a:t>和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下标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就能</a:t>
            </a:r>
            <a:r>
              <a:rPr dirty="0" sz="2000" spc="-15">
                <a:latin typeface="Microsoft YaHei"/>
                <a:cs typeface="Microsoft YaHei"/>
              </a:rPr>
              <a:t>访</a:t>
            </a:r>
            <a:r>
              <a:rPr dirty="0" sz="2000">
                <a:latin typeface="Microsoft YaHei"/>
                <a:cs typeface="Microsoft YaHei"/>
              </a:rPr>
              <a:t>问</a:t>
            </a:r>
            <a:endParaRPr sz="2000">
              <a:latin typeface="Microsoft YaHei"/>
              <a:cs typeface="Microsoft YaHei"/>
            </a:endParaRPr>
          </a:p>
          <a:p>
            <a:pPr marL="155575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元素。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8745220" cy="337692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2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可以用来表达类型相同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集合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集合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名字</a:t>
            </a:r>
            <a:r>
              <a:rPr dirty="0" sz="2000" spc="-15">
                <a:latin typeface="Microsoft YaHei"/>
                <a:cs typeface="Microsoft YaHei"/>
              </a:rPr>
              <a:t>就</a:t>
            </a:r>
            <a:r>
              <a:rPr dirty="0" sz="2000">
                <a:latin typeface="Microsoft YaHei"/>
                <a:cs typeface="Microsoft YaHei"/>
              </a:rPr>
              <a:t>是数</a:t>
            </a:r>
            <a:r>
              <a:rPr dirty="0" sz="2000" spc="-15">
                <a:latin typeface="Microsoft YaHei"/>
                <a:cs typeface="Microsoft YaHei"/>
              </a:rPr>
              <a:t>组</a:t>
            </a:r>
            <a:r>
              <a:rPr dirty="0" sz="2000">
                <a:latin typeface="Microsoft YaHei"/>
                <a:cs typeface="Microsoft YaHei"/>
              </a:rPr>
              <a:t>名。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数组里的元素都有编号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编号</a:t>
            </a:r>
            <a:r>
              <a:rPr dirty="0" sz="2000" spc="-10">
                <a:latin typeface="Microsoft YaHei"/>
                <a:cs typeface="Microsoft YaHei"/>
              </a:rPr>
              <a:t>叫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下标</a:t>
            </a:r>
            <a:r>
              <a:rPr dirty="0" sz="2000" spc="-15">
                <a:latin typeface="Microsoft YaHei"/>
                <a:cs typeface="Microsoft YaHei"/>
              </a:rPr>
              <a:t>。</a:t>
            </a:r>
            <a:r>
              <a:rPr dirty="0" sz="2000">
                <a:latin typeface="Microsoft YaHei"/>
                <a:cs typeface="Microsoft YaHei"/>
              </a:rPr>
              <a:t>通过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组名</a:t>
            </a:r>
            <a:r>
              <a:rPr dirty="0" sz="2000" spc="-15">
                <a:latin typeface="Microsoft YaHei"/>
                <a:cs typeface="Microsoft YaHei"/>
              </a:rPr>
              <a:t>和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下标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就能</a:t>
            </a:r>
            <a:r>
              <a:rPr dirty="0" sz="2000" spc="-15">
                <a:latin typeface="Microsoft YaHei"/>
                <a:cs typeface="Microsoft YaHei"/>
              </a:rPr>
              <a:t>访</a:t>
            </a:r>
            <a:r>
              <a:rPr dirty="0" sz="2000">
                <a:latin typeface="Microsoft YaHei"/>
                <a:cs typeface="Microsoft YaHei"/>
              </a:rPr>
              <a:t>问</a:t>
            </a:r>
            <a:endParaRPr sz="2000">
              <a:latin typeface="Microsoft YaHei"/>
              <a:cs typeface="Microsoft YaHei"/>
            </a:endParaRPr>
          </a:p>
          <a:p>
            <a:pPr marL="155575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元素。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一维数组的定义方法如</a:t>
            </a:r>
            <a:r>
              <a:rPr dirty="0" sz="2000" spc="-15">
                <a:latin typeface="Microsoft YaHei"/>
                <a:cs typeface="Microsoft YaHei"/>
              </a:rPr>
              <a:t>下</a:t>
            </a:r>
            <a:r>
              <a:rPr dirty="0" sz="2000">
                <a:latin typeface="Microsoft YaHei"/>
                <a:cs typeface="Microsoft YaHei"/>
              </a:rPr>
              <a:t>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687070">
              <a:lnSpc>
                <a:spcPct val="100000"/>
              </a:lnSpc>
            </a:pP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类型名</a:t>
            </a:r>
            <a:r>
              <a:rPr dirty="0" sz="2000" spc="-105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数组名[元素个数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];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8745220" cy="42913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2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可以用来表达类型相同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集合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集合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名字</a:t>
            </a:r>
            <a:r>
              <a:rPr dirty="0" sz="2000" spc="-15">
                <a:latin typeface="Microsoft YaHei"/>
                <a:cs typeface="Microsoft YaHei"/>
              </a:rPr>
              <a:t>就</a:t>
            </a:r>
            <a:r>
              <a:rPr dirty="0" sz="2000">
                <a:latin typeface="Microsoft YaHei"/>
                <a:cs typeface="Microsoft YaHei"/>
              </a:rPr>
              <a:t>是数</a:t>
            </a:r>
            <a:r>
              <a:rPr dirty="0" sz="2000" spc="-15">
                <a:latin typeface="Microsoft YaHei"/>
                <a:cs typeface="Microsoft YaHei"/>
              </a:rPr>
              <a:t>组</a:t>
            </a:r>
            <a:r>
              <a:rPr dirty="0" sz="2000">
                <a:latin typeface="Microsoft YaHei"/>
                <a:cs typeface="Microsoft YaHei"/>
              </a:rPr>
              <a:t>名。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数组里的元素都有编号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编号</a:t>
            </a:r>
            <a:r>
              <a:rPr dirty="0" sz="2000" spc="-10">
                <a:latin typeface="Microsoft YaHei"/>
                <a:cs typeface="Microsoft YaHei"/>
              </a:rPr>
              <a:t>叫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下标</a:t>
            </a:r>
            <a:r>
              <a:rPr dirty="0" sz="2000" spc="-15">
                <a:latin typeface="Microsoft YaHei"/>
                <a:cs typeface="Microsoft YaHei"/>
              </a:rPr>
              <a:t>。</a:t>
            </a:r>
            <a:r>
              <a:rPr dirty="0" sz="2000">
                <a:latin typeface="Microsoft YaHei"/>
                <a:cs typeface="Microsoft YaHei"/>
              </a:rPr>
              <a:t>通过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组名</a:t>
            </a:r>
            <a:r>
              <a:rPr dirty="0" sz="2000" spc="-15">
                <a:latin typeface="Microsoft YaHei"/>
                <a:cs typeface="Microsoft YaHei"/>
              </a:rPr>
              <a:t>和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下标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就能</a:t>
            </a:r>
            <a:r>
              <a:rPr dirty="0" sz="2000" spc="-15">
                <a:latin typeface="Microsoft YaHei"/>
                <a:cs typeface="Microsoft YaHei"/>
              </a:rPr>
              <a:t>访</a:t>
            </a:r>
            <a:r>
              <a:rPr dirty="0" sz="2000">
                <a:latin typeface="Microsoft YaHei"/>
                <a:cs typeface="Microsoft YaHei"/>
              </a:rPr>
              <a:t>问</a:t>
            </a:r>
            <a:endParaRPr sz="2000">
              <a:latin typeface="Microsoft YaHei"/>
              <a:cs typeface="Microsoft YaHei"/>
            </a:endParaRPr>
          </a:p>
          <a:p>
            <a:pPr marL="155575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元素。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一维数组的定义方法如</a:t>
            </a:r>
            <a:r>
              <a:rPr dirty="0" sz="2000" spc="-15">
                <a:latin typeface="Microsoft YaHei"/>
                <a:cs typeface="Microsoft YaHei"/>
              </a:rPr>
              <a:t>下</a:t>
            </a:r>
            <a:r>
              <a:rPr dirty="0" sz="2000">
                <a:latin typeface="Microsoft YaHei"/>
                <a:cs typeface="Microsoft YaHei"/>
              </a:rPr>
              <a:t>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687070">
              <a:lnSpc>
                <a:spcPct val="100000"/>
              </a:lnSpc>
            </a:pP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类型名</a:t>
            </a:r>
            <a:r>
              <a:rPr dirty="0" sz="2000" spc="-105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数组名[元素个数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];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其中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“元素个数”必须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是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常</a:t>
            </a:r>
            <a:r>
              <a:rPr dirty="0" sz="2000" spc="-20">
                <a:solidFill>
                  <a:srgbClr val="FF0000"/>
                </a:solidFill>
                <a:latin typeface="Microsoft YaHei"/>
                <a:cs typeface="Microsoft YaHei"/>
              </a:rPr>
              <a:t>量</a:t>
            </a:r>
            <a:r>
              <a:rPr dirty="0" sz="2000" spc="-15">
                <a:latin typeface="Microsoft YaHei"/>
                <a:cs typeface="Microsoft YaHei"/>
              </a:rPr>
              <a:t>或</a:t>
            </a:r>
            <a:r>
              <a:rPr dirty="0" sz="2000">
                <a:latin typeface="Microsoft YaHei"/>
                <a:cs typeface="Microsoft YaHei"/>
              </a:rPr>
              <a:t>常量</a:t>
            </a:r>
            <a:r>
              <a:rPr dirty="0" sz="2000" spc="-15">
                <a:latin typeface="Microsoft YaHei"/>
                <a:cs typeface="Microsoft YaHei"/>
              </a:rPr>
              <a:t>表</a:t>
            </a:r>
            <a:r>
              <a:rPr dirty="0" sz="2000">
                <a:latin typeface="Microsoft YaHei"/>
                <a:cs typeface="Microsoft YaHei"/>
              </a:rPr>
              <a:t>达式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不能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变量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而且</a:t>
            </a:r>
            <a:r>
              <a:rPr dirty="0" sz="2000" spc="-15">
                <a:latin typeface="Microsoft YaHei"/>
                <a:cs typeface="Microsoft YaHei"/>
              </a:rPr>
              <a:t>其</a:t>
            </a:r>
            <a:r>
              <a:rPr dirty="0" sz="2000">
                <a:latin typeface="Microsoft YaHei"/>
                <a:cs typeface="Microsoft YaHei"/>
              </a:rPr>
              <a:t>值必</a:t>
            </a:r>
            <a:r>
              <a:rPr dirty="0" sz="2000" spc="-15">
                <a:latin typeface="Microsoft YaHei"/>
                <a:cs typeface="Microsoft YaHei"/>
              </a:rPr>
              <a:t>须</a:t>
            </a:r>
            <a:r>
              <a:rPr dirty="0" sz="2000">
                <a:latin typeface="Microsoft YaHei"/>
                <a:cs typeface="Microsoft YaHei"/>
              </a:rPr>
              <a:t>是</a:t>
            </a:r>
            <a:endParaRPr sz="2000">
              <a:latin typeface="Microsoft YaHei"/>
              <a:cs typeface="Microsoft YaHei"/>
            </a:endParaRPr>
          </a:p>
          <a:p>
            <a:pPr marL="155575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正整数。元素个数也称</a:t>
            </a:r>
            <a:r>
              <a:rPr dirty="0" sz="2000" spc="-10">
                <a:latin typeface="Microsoft YaHei"/>
                <a:cs typeface="Microsoft YaHei"/>
              </a:rPr>
              <a:t>作</a:t>
            </a:r>
            <a:r>
              <a:rPr dirty="0" sz="2000">
                <a:latin typeface="Microsoft YaHei"/>
                <a:cs typeface="Microsoft YaHei"/>
              </a:rPr>
              <a:t>“数</a:t>
            </a:r>
            <a:r>
              <a:rPr dirty="0" sz="2000" spc="-10">
                <a:latin typeface="Microsoft YaHei"/>
                <a:cs typeface="Microsoft YaHei"/>
              </a:rPr>
              <a:t>组</a:t>
            </a:r>
            <a:r>
              <a:rPr dirty="0" sz="2000">
                <a:latin typeface="Microsoft YaHei"/>
                <a:cs typeface="Microsoft YaHei"/>
              </a:rPr>
              <a:t>的长</a:t>
            </a:r>
            <a:r>
              <a:rPr dirty="0" sz="2000" spc="-10">
                <a:latin typeface="Microsoft YaHei"/>
                <a:cs typeface="Microsoft YaHei"/>
              </a:rPr>
              <a:t>度</a:t>
            </a:r>
            <a:r>
              <a:rPr dirty="0" sz="2000">
                <a:latin typeface="Microsoft YaHei"/>
                <a:cs typeface="Microsoft YaHei"/>
              </a:rPr>
              <a:t>”。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7403465" cy="1547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spcBef>
                <a:spcPts val="1900"/>
              </a:spcBef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 spc="-4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a[100];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379095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名字为</a:t>
            </a:r>
            <a:r>
              <a:rPr dirty="0" sz="2000" spc="-5">
                <a:latin typeface="Microsoft YaHei"/>
                <a:cs typeface="Microsoft YaHei"/>
              </a:rPr>
              <a:t>a</a:t>
            </a:r>
            <a:r>
              <a:rPr dirty="0" sz="2000">
                <a:latin typeface="Microsoft YaHei"/>
                <a:cs typeface="Microsoft YaHei"/>
              </a:rPr>
              <a:t>的数组，有100</a:t>
            </a:r>
            <a:r>
              <a:rPr dirty="0" sz="2000" spc="-15">
                <a:latin typeface="Microsoft YaHei"/>
                <a:cs typeface="Microsoft YaHei"/>
              </a:rPr>
              <a:t>个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每个</a:t>
            </a:r>
            <a:r>
              <a:rPr dirty="0" sz="2000" spc="-15">
                <a:latin typeface="Microsoft YaHei"/>
                <a:cs typeface="Microsoft YaHei"/>
              </a:rPr>
              <a:t>元</a:t>
            </a:r>
            <a:r>
              <a:rPr dirty="0" sz="2000">
                <a:latin typeface="Microsoft YaHei"/>
                <a:cs typeface="Microsoft YaHei"/>
              </a:rPr>
              <a:t>素都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>
                <a:latin typeface="Microsoft YaHei"/>
                <a:cs typeface="Microsoft YaHei"/>
              </a:rPr>
              <a:t>型变量。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6350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9590" y="793826"/>
            <a:ext cx="1430655" cy="33147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spc="-5" b="0">
                <a:latin typeface="Microsoft YaHei"/>
                <a:cs typeface="Microsoft YaHei"/>
              </a:rPr>
              <a:t>int</a:t>
            </a:r>
            <a:r>
              <a:rPr dirty="0" sz="2000" spc="-65" b="0">
                <a:latin typeface="Microsoft YaHei"/>
                <a:cs typeface="Microsoft YaHei"/>
              </a:rPr>
              <a:t> </a:t>
            </a:r>
            <a:r>
              <a:rPr dirty="0" sz="2000" b="0">
                <a:latin typeface="Microsoft YaHei"/>
                <a:cs typeface="Microsoft YaHei"/>
              </a:rPr>
              <a:t>a[100];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9590" y="1403984"/>
            <a:ext cx="7260590" cy="27698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3622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名字为</a:t>
            </a:r>
            <a:r>
              <a:rPr dirty="0" sz="2000" spc="-5">
                <a:latin typeface="Microsoft YaHei"/>
                <a:cs typeface="Microsoft YaHei"/>
              </a:rPr>
              <a:t>a</a:t>
            </a:r>
            <a:r>
              <a:rPr dirty="0" sz="2000">
                <a:latin typeface="Microsoft YaHei"/>
                <a:cs typeface="Microsoft YaHei"/>
              </a:rPr>
              <a:t>的数组，有100</a:t>
            </a:r>
            <a:r>
              <a:rPr dirty="0" sz="2000" spc="-15">
                <a:latin typeface="Microsoft YaHei"/>
                <a:cs typeface="Microsoft YaHei"/>
              </a:rPr>
              <a:t>个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每个</a:t>
            </a:r>
            <a:r>
              <a:rPr dirty="0" sz="2000" spc="-15">
                <a:latin typeface="Microsoft YaHei"/>
                <a:cs typeface="Microsoft YaHei"/>
              </a:rPr>
              <a:t>元</a:t>
            </a:r>
            <a:r>
              <a:rPr dirty="0" sz="2000">
                <a:latin typeface="Microsoft YaHei"/>
                <a:cs typeface="Microsoft YaHei"/>
              </a:rPr>
              <a:t>素都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>
                <a:latin typeface="Microsoft YaHei"/>
                <a:cs typeface="Microsoft YaHei"/>
              </a:rPr>
              <a:t>型变量。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03835" algn="l"/>
                <a:tab pos="1433195" algn="l"/>
              </a:tabLst>
            </a:pPr>
            <a:r>
              <a:rPr dirty="0" sz="2000" b="1">
                <a:latin typeface="Microsoft YaHei"/>
                <a:cs typeface="Microsoft YaHei"/>
              </a:rPr>
              <a:t>T</a:t>
            </a:r>
            <a:r>
              <a:rPr dirty="0" sz="2000" spc="-5" b="1">
                <a:latin typeface="Microsoft YaHei"/>
                <a:cs typeface="Microsoft YaHei"/>
              </a:rPr>
              <a:t> a[</a:t>
            </a:r>
            <a:r>
              <a:rPr dirty="0" sz="2000" spc="5" b="1">
                <a:latin typeface="Microsoft YaHei"/>
                <a:cs typeface="Microsoft YaHei"/>
              </a:rPr>
              <a:t> </a:t>
            </a:r>
            <a:r>
              <a:rPr dirty="0" sz="2000" b="1">
                <a:latin typeface="Microsoft YaHei"/>
                <a:cs typeface="Microsoft YaHei"/>
              </a:rPr>
              <a:t>N</a:t>
            </a:r>
            <a:r>
              <a:rPr dirty="0" sz="2000" spc="5" b="1">
                <a:latin typeface="Microsoft YaHei"/>
                <a:cs typeface="Microsoft YaHei"/>
              </a:rPr>
              <a:t> </a:t>
            </a:r>
            <a:r>
              <a:rPr dirty="0" sz="2000" spc="-5" b="1">
                <a:latin typeface="Microsoft YaHei"/>
                <a:cs typeface="Microsoft YaHei"/>
              </a:rPr>
              <a:t>]</a:t>
            </a:r>
            <a:r>
              <a:rPr dirty="0" sz="2000" spc="-5">
                <a:latin typeface="Microsoft YaHei"/>
                <a:cs typeface="Microsoft YaHei"/>
              </a:rPr>
              <a:t>;	</a:t>
            </a:r>
            <a:r>
              <a:rPr dirty="0" sz="2000" spc="-5">
                <a:solidFill>
                  <a:srgbClr val="00AF50"/>
                </a:solidFill>
                <a:latin typeface="Microsoft YaHei"/>
                <a:cs typeface="Microsoft YaHei"/>
              </a:rPr>
              <a:t>//T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为类型名，如</a:t>
            </a:r>
            <a:r>
              <a:rPr dirty="0" sz="2000" spc="-5">
                <a:solidFill>
                  <a:srgbClr val="00AF50"/>
                </a:solidFill>
                <a:latin typeface="Microsoft YaHei"/>
                <a:cs typeface="Microsoft YaHei"/>
              </a:rPr>
              <a:t>char，double，int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等。</a:t>
            </a:r>
            <a:endParaRPr sz="2000">
              <a:latin typeface="Microsoft YaHei"/>
              <a:cs typeface="Microsoft YaHei"/>
            </a:endParaRPr>
          </a:p>
          <a:p>
            <a:pPr marL="1056640">
              <a:lnSpc>
                <a:spcPct val="100000"/>
              </a:lnSpc>
            </a:pPr>
            <a:r>
              <a:rPr dirty="0" sz="2000" spc="-5">
                <a:solidFill>
                  <a:srgbClr val="00AF50"/>
                </a:solidFill>
                <a:latin typeface="Microsoft YaHei"/>
                <a:cs typeface="Microsoft YaHei"/>
              </a:rPr>
              <a:t>//N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为正整数或值为正整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的常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量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表达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式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数组a</a:t>
            </a:r>
            <a:r>
              <a:rPr dirty="0" sz="2000" spc="5">
                <a:latin typeface="Microsoft YaHei"/>
                <a:cs typeface="Microsoft YaHei"/>
              </a:rPr>
              <a:t>有N个元</a:t>
            </a:r>
            <a:r>
              <a:rPr dirty="0" sz="2000" spc="-5">
                <a:latin typeface="Microsoft YaHei"/>
                <a:cs typeface="Microsoft YaHei"/>
              </a:rPr>
              <a:t>素</a:t>
            </a:r>
            <a:r>
              <a:rPr dirty="0" sz="2000" spc="5">
                <a:latin typeface="Microsoft YaHei"/>
                <a:cs typeface="Microsoft YaHei"/>
              </a:rPr>
              <a:t>，</a:t>
            </a:r>
            <a:r>
              <a:rPr dirty="0" sz="2000" spc="-15">
                <a:latin typeface="Microsoft YaHei"/>
                <a:cs typeface="Microsoft YaHei"/>
              </a:rPr>
              <a:t>每</a:t>
            </a:r>
            <a:r>
              <a:rPr dirty="0" sz="2000" spc="5">
                <a:latin typeface="Microsoft YaHei"/>
                <a:cs typeface="Microsoft YaHei"/>
              </a:rPr>
              <a:t>个元</a:t>
            </a:r>
            <a:r>
              <a:rPr dirty="0" sz="2000" spc="-20">
                <a:latin typeface="Microsoft YaHei"/>
                <a:cs typeface="Microsoft YaHei"/>
              </a:rPr>
              <a:t>素</a:t>
            </a:r>
            <a:r>
              <a:rPr dirty="0" sz="2000" spc="5">
                <a:latin typeface="Microsoft YaHei"/>
                <a:cs typeface="Microsoft YaHei"/>
              </a:rPr>
              <a:t>都是</a:t>
            </a:r>
            <a:r>
              <a:rPr dirty="0" sz="2000" spc="-20">
                <a:latin typeface="Microsoft YaHei"/>
                <a:cs typeface="Microsoft YaHei"/>
              </a:rPr>
              <a:t>一</a:t>
            </a:r>
            <a:r>
              <a:rPr dirty="0" sz="2000" spc="5">
                <a:latin typeface="Microsoft YaHei"/>
                <a:cs typeface="Microsoft YaHei"/>
              </a:rPr>
              <a:t>个类</a:t>
            </a:r>
            <a:r>
              <a:rPr dirty="0" sz="2000" spc="-20">
                <a:latin typeface="Microsoft YaHei"/>
                <a:cs typeface="Microsoft YaHei"/>
              </a:rPr>
              <a:t>型</a:t>
            </a:r>
            <a:r>
              <a:rPr dirty="0" sz="2000" spc="5">
                <a:latin typeface="Microsoft YaHei"/>
                <a:cs typeface="Microsoft YaHei"/>
              </a:rPr>
              <a:t>为T的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 spc="5">
                <a:latin typeface="Microsoft YaHei"/>
                <a:cs typeface="Microsoft YaHei"/>
              </a:rPr>
              <a:t>量。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N个元素在内存里是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一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个挨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一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个连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续</a:t>
            </a:r>
            <a:r>
              <a:rPr dirty="0" sz="2000">
                <a:latin typeface="Microsoft YaHei"/>
                <a:cs typeface="Microsoft YaHei"/>
              </a:rPr>
              <a:t>存放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spc="-5">
                <a:latin typeface="Microsoft YaHei"/>
                <a:cs typeface="Microsoft YaHei"/>
              </a:rPr>
              <a:t>a</a:t>
            </a:r>
            <a:r>
              <a:rPr dirty="0" sz="2000">
                <a:latin typeface="Microsoft YaHei"/>
                <a:cs typeface="Microsoft YaHei"/>
              </a:rPr>
              <a:t>数组占用大小总共为</a:t>
            </a:r>
            <a:r>
              <a:rPr dirty="0" sz="2000" spc="-4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N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×</a:t>
            </a:r>
            <a:r>
              <a:rPr dirty="0" sz="2000" spc="-5">
                <a:latin typeface="Microsoft YaHei"/>
                <a:cs typeface="Microsoft YaHei"/>
              </a:rPr>
              <a:t> sizeof(T)</a:t>
            </a:r>
            <a:r>
              <a:rPr dirty="0" sz="2000">
                <a:latin typeface="Microsoft YaHei"/>
                <a:cs typeface="Microsoft YaHei"/>
              </a:rPr>
              <a:t>字节的存储</a:t>
            </a:r>
            <a:r>
              <a:rPr dirty="0" sz="2000" spc="-15">
                <a:latin typeface="Microsoft YaHei"/>
                <a:cs typeface="Microsoft YaHei"/>
              </a:rPr>
              <a:t>空</a:t>
            </a:r>
            <a:r>
              <a:rPr dirty="0" sz="2000">
                <a:latin typeface="Microsoft YaHei"/>
                <a:cs typeface="Microsoft YaHei"/>
              </a:rPr>
              <a:t>间。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6350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9590" y="793826"/>
            <a:ext cx="1430655" cy="33147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spc="-5" b="0">
                <a:latin typeface="Microsoft YaHei"/>
                <a:cs typeface="Microsoft YaHei"/>
              </a:rPr>
              <a:t>int</a:t>
            </a:r>
            <a:r>
              <a:rPr dirty="0" sz="2000" spc="-65" b="0">
                <a:latin typeface="Microsoft YaHei"/>
                <a:cs typeface="Microsoft YaHei"/>
              </a:rPr>
              <a:t> </a:t>
            </a:r>
            <a:r>
              <a:rPr dirty="0" sz="2000" b="0">
                <a:latin typeface="Microsoft YaHei"/>
                <a:cs typeface="Microsoft YaHei"/>
              </a:rPr>
              <a:t>a[100];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9590" y="1403984"/>
            <a:ext cx="7611745" cy="33801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3622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名字为</a:t>
            </a:r>
            <a:r>
              <a:rPr dirty="0" sz="2000" spc="-5">
                <a:latin typeface="Microsoft YaHei"/>
                <a:cs typeface="Microsoft YaHei"/>
              </a:rPr>
              <a:t>a</a:t>
            </a:r>
            <a:r>
              <a:rPr dirty="0" sz="2000">
                <a:latin typeface="Microsoft YaHei"/>
                <a:cs typeface="Microsoft YaHei"/>
              </a:rPr>
              <a:t>的数组，有100</a:t>
            </a:r>
            <a:r>
              <a:rPr dirty="0" sz="2000" spc="-15">
                <a:latin typeface="Microsoft YaHei"/>
                <a:cs typeface="Microsoft YaHei"/>
              </a:rPr>
              <a:t>个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每个</a:t>
            </a:r>
            <a:r>
              <a:rPr dirty="0" sz="2000" spc="-15">
                <a:latin typeface="Microsoft YaHei"/>
                <a:cs typeface="Microsoft YaHei"/>
              </a:rPr>
              <a:t>元</a:t>
            </a:r>
            <a:r>
              <a:rPr dirty="0" sz="2000">
                <a:latin typeface="Microsoft YaHei"/>
                <a:cs typeface="Microsoft YaHei"/>
              </a:rPr>
              <a:t>素都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>
                <a:latin typeface="Microsoft YaHei"/>
                <a:cs typeface="Microsoft YaHei"/>
              </a:rPr>
              <a:t>型变量。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03835" algn="l"/>
                <a:tab pos="1433195" algn="l"/>
              </a:tabLst>
            </a:pPr>
            <a:r>
              <a:rPr dirty="0" sz="2000" b="1">
                <a:latin typeface="Microsoft YaHei"/>
                <a:cs typeface="Microsoft YaHei"/>
              </a:rPr>
              <a:t>T</a:t>
            </a:r>
            <a:r>
              <a:rPr dirty="0" sz="2000" spc="-5" b="1">
                <a:latin typeface="Microsoft YaHei"/>
                <a:cs typeface="Microsoft YaHei"/>
              </a:rPr>
              <a:t> a[</a:t>
            </a:r>
            <a:r>
              <a:rPr dirty="0" sz="2000" spc="5" b="1">
                <a:latin typeface="Microsoft YaHei"/>
                <a:cs typeface="Microsoft YaHei"/>
              </a:rPr>
              <a:t> </a:t>
            </a:r>
            <a:r>
              <a:rPr dirty="0" sz="2000" b="1">
                <a:latin typeface="Microsoft YaHei"/>
                <a:cs typeface="Microsoft YaHei"/>
              </a:rPr>
              <a:t>N</a:t>
            </a:r>
            <a:r>
              <a:rPr dirty="0" sz="2000" spc="5" b="1">
                <a:latin typeface="Microsoft YaHei"/>
                <a:cs typeface="Microsoft YaHei"/>
              </a:rPr>
              <a:t> </a:t>
            </a:r>
            <a:r>
              <a:rPr dirty="0" sz="2000" spc="-5" b="1">
                <a:latin typeface="Microsoft YaHei"/>
                <a:cs typeface="Microsoft YaHei"/>
              </a:rPr>
              <a:t>]</a:t>
            </a:r>
            <a:r>
              <a:rPr dirty="0" sz="2000" spc="-5">
                <a:latin typeface="Microsoft YaHei"/>
                <a:cs typeface="Microsoft YaHei"/>
              </a:rPr>
              <a:t>;	</a:t>
            </a:r>
            <a:r>
              <a:rPr dirty="0" sz="2000" spc="-5">
                <a:solidFill>
                  <a:srgbClr val="00AF50"/>
                </a:solidFill>
                <a:latin typeface="Microsoft YaHei"/>
                <a:cs typeface="Microsoft YaHei"/>
              </a:rPr>
              <a:t>//T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为类型名，如</a:t>
            </a:r>
            <a:r>
              <a:rPr dirty="0" sz="2000" spc="-5">
                <a:solidFill>
                  <a:srgbClr val="00AF50"/>
                </a:solidFill>
                <a:latin typeface="Microsoft YaHei"/>
                <a:cs typeface="Microsoft YaHei"/>
              </a:rPr>
              <a:t>char，double，int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等。</a:t>
            </a:r>
            <a:endParaRPr sz="2000">
              <a:latin typeface="Microsoft YaHei"/>
              <a:cs typeface="Microsoft YaHei"/>
            </a:endParaRPr>
          </a:p>
          <a:p>
            <a:pPr marL="1056640">
              <a:lnSpc>
                <a:spcPct val="100000"/>
              </a:lnSpc>
            </a:pPr>
            <a:r>
              <a:rPr dirty="0" sz="2000" spc="-5">
                <a:solidFill>
                  <a:srgbClr val="00AF50"/>
                </a:solidFill>
                <a:latin typeface="Microsoft YaHei"/>
                <a:cs typeface="Microsoft YaHei"/>
              </a:rPr>
              <a:t>//N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为正整数或值为正整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的常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量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表达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式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数组a</a:t>
            </a:r>
            <a:r>
              <a:rPr dirty="0" sz="2000" spc="5">
                <a:latin typeface="Microsoft YaHei"/>
                <a:cs typeface="Microsoft YaHei"/>
              </a:rPr>
              <a:t>有N个元</a:t>
            </a:r>
            <a:r>
              <a:rPr dirty="0" sz="2000" spc="-5">
                <a:latin typeface="Microsoft YaHei"/>
                <a:cs typeface="Microsoft YaHei"/>
              </a:rPr>
              <a:t>素</a:t>
            </a:r>
            <a:r>
              <a:rPr dirty="0" sz="2000" spc="5">
                <a:latin typeface="Microsoft YaHei"/>
                <a:cs typeface="Microsoft YaHei"/>
              </a:rPr>
              <a:t>，</a:t>
            </a:r>
            <a:r>
              <a:rPr dirty="0" sz="2000" spc="-15">
                <a:latin typeface="Microsoft YaHei"/>
                <a:cs typeface="Microsoft YaHei"/>
              </a:rPr>
              <a:t>每</a:t>
            </a:r>
            <a:r>
              <a:rPr dirty="0" sz="2000" spc="5">
                <a:latin typeface="Microsoft YaHei"/>
                <a:cs typeface="Microsoft YaHei"/>
              </a:rPr>
              <a:t>个元</a:t>
            </a:r>
            <a:r>
              <a:rPr dirty="0" sz="2000" spc="-20">
                <a:latin typeface="Microsoft YaHei"/>
                <a:cs typeface="Microsoft YaHei"/>
              </a:rPr>
              <a:t>素</a:t>
            </a:r>
            <a:r>
              <a:rPr dirty="0" sz="2000" spc="5">
                <a:latin typeface="Microsoft YaHei"/>
                <a:cs typeface="Microsoft YaHei"/>
              </a:rPr>
              <a:t>都是</a:t>
            </a:r>
            <a:r>
              <a:rPr dirty="0" sz="2000" spc="-20">
                <a:latin typeface="Microsoft YaHei"/>
                <a:cs typeface="Microsoft YaHei"/>
              </a:rPr>
              <a:t>一</a:t>
            </a:r>
            <a:r>
              <a:rPr dirty="0" sz="2000" spc="5">
                <a:latin typeface="Microsoft YaHei"/>
                <a:cs typeface="Microsoft YaHei"/>
              </a:rPr>
              <a:t>个类</a:t>
            </a:r>
            <a:r>
              <a:rPr dirty="0" sz="2000" spc="-20">
                <a:latin typeface="Microsoft YaHei"/>
                <a:cs typeface="Microsoft YaHei"/>
              </a:rPr>
              <a:t>型</a:t>
            </a:r>
            <a:r>
              <a:rPr dirty="0" sz="2000" spc="5">
                <a:latin typeface="Microsoft YaHei"/>
                <a:cs typeface="Microsoft YaHei"/>
              </a:rPr>
              <a:t>为T的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 spc="5">
                <a:latin typeface="Microsoft YaHei"/>
                <a:cs typeface="Microsoft YaHei"/>
              </a:rPr>
              <a:t>量。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N个元素在内存里是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一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个挨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一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个连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续</a:t>
            </a:r>
            <a:r>
              <a:rPr dirty="0" sz="2000">
                <a:latin typeface="Microsoft YaHei"/>
                <a:cs typeface="Microsoft YaHei"/>
              </a:rPr>
              <a:t>存放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spc="-5">
                <a:latin typeface="Microsoft YaHei"/>
                <a:cs typeface="Microsoft YaHei"/>
              </a:rPr>
              <a:t>a</a:t>
            </a:r>
            <a:r>
              <a:rPr dirty="0" sz="2000">
                <a:latin typeface="Microsoft YaHei"/>
                <a:cs typeface="Microsoft YaHei"/>
              </a:rPr>
              <a:t>数组占用大小总共为</a:t>
            </a:r>
            <a:r>
              <a:rPr dirty="0" sz="2000" spc="-4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N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×</a:t>
            </a:r>
            <a:r>
              <a:rPr dirty="0" sz="2000" spc="-5">
                <a:latin typeface="Microsoft YaHei"/>
                <a:cs typeface="Microsoft YaHei"/>
              </a:rPr>
              <a:t> sizeof(T)</a:t>
            </a:r>
            <a:r>
              <a:rPr dirty="0" sz="2000">
                <a:latin typeface="Microsoft YaHei"/>
                <a:cs typeface="Microsoft YaHei"/>
              </a:rPr>
              <a:t>字节的存储</a:t>
            </a:r>
            <a:r>
              <a:rPr dirty="0" sz="2000" spc="-15">
                <a:latin typeface="Microsoft YaHei"/>
                <a:cs typeface="Microsoft YaHei"/>
              </a:rPr>
              <a:t>空</a:t>
            </a:r>
            <a:r>
              <a:rPr dirty="0" sz="2000">
                <a:latin typeface="Microsoft YaHei"/>
                <a:cs typeface="Microsoft YaHei"/>
              </a:rPr>
              <a:t>间。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表达式</a:t>
            </a:r>
            <a:r>
              <a:rPr dirty="0" sz="2000" spc="-5">
                <a:latin typeface="Microsoft YaHei"/>
                <a:cs typeface="Microsoft YaHei"/>
              </a:rPr>
              <a:t>“sizeof(a)”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值就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整个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组的</a:t>
            </a:r>
            <a:r>
              <a:rPr dirty="0" sz="2000" spc="-15">
                <a:latin typeface="Microsoft YaHei"/>
                <a:cs typeface="Microsoft YaHei"/>
              </a:rPr>
              <a:t>体</a:t>
            </a:r>
            <a:r>
              <a:rPr dirty="0" sz="2000">
                <a:latin typeface="Microsoft YaHei"/>
                <a:cs typeface="Microsoft YaHei"/>
              </a:rPr>
              <a:t>积，</a:t>
            </a:r>
            <a:r>
              <a:rPr dirty="0" sz="2000" spc="-10">
                <a:latin typeface="Microsoft YaHei"/>
                <a:cs typeface="Microsoft YaHei"/>
              </a:rPr>
              <a:t>即</a:t>
            </a:r>
            <a:r>
              <a:rPr dirty="0" sz="2000">
                <a:latin typeface="Microsoft YaHei"/>
                <a:cs typeface="Microsoft YaHei"/>
              </a:rPr>
              <a:t>N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×</a:t>
            </a:r>
            <a:r>
              <a:rPr dirty="0" sz="2000" spc="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sizeof(T)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6350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58267" y="774319"/>
            <a:ext cx="2043430" cy="3308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3695" algn="l"/>
                <a:tab pos="354330" algn="l"/>
              </a:tabLst>
            </a:pPr>
            <a:r>
              <a:rPr dirty="0" sz="2000" spc="-5"/>
              <a:t>int</a:t>
            </a:r>
            <a:r>
              <a:rPr dirty="0" sz="2000" spc="-70"/>
              <a:t> </a:t>
            </a:r>
            <a:r>
              <a:rPr dirty="0" sz="2000" spc="-5"/>
              <a:t>a[100];</a:t>
            </a:r>
            <a:endParaRPr sz="2000"/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758695" y="1559052"/>
          <a:ext cx="4407535" cy="379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5945"/>
                <a:gridCol w="577215"/>
                <a:gridCol w="575944"/>
                <a:gridCol w="1943099"/>
                <a:gridCol w="720725"/>
              </a:tblGrid>
              <a:tr h="370331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a[0]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a[1]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a[2]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......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a[99]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6350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58267" y="774319"/>
            <a:ext cx="2043430" cy="3308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3695" algn="l"/>
                <a:tab pos="354330" algn="l"/>
              </a:tabLst>
            </a:pPr>
            <a:r>
              <a:rPr dirty="0" sz="2000" spc="-5"/>
              <a:t>int</a:t>
            </a:r>
            <a:r>
              <a:rPr dirty="0" sz="2000" spc="-70"/>
              <a:t> </a:t>
            </a:r>
            <a:r>
              <a:rPr dirty="0" sz="2000" spc="-5"/>
              <a:t>a[100];</a:t>
            </a:r>
            <a:endParaRPr sz="2000"/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758695" y="1559052"/>
          <a:ext cx="4407535" cy="379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5945"/>
                <a:gridCol w="577215"/>
                <a:gridCol w="575944"/>
                <a:gridCol w="1943099"/>
                <a:gridCol w="720725"/>
              </a:tblGrid>
              <a:tr h="370331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a[0]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a[1]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a[2]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......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a[99]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258267" y="2450338"/>
            <a:ext cx="6236970" cy="330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76225" indent="-264160">
              <a:lnSpc>
                <a:spcPct val="100000"/>
              </a:lnSpc>
              <a:spcBef>
                <a:spcPts val="100"/>
              </a:spcBef>
              <a:buClr>
                <a:srgbClr val="000000"/>
              </a:buClr>
              <a:buFont typeface="Wingdings"/>
              <a:buChar char=""/>
              <a:tabLst>
                <a:tab pos="276860" algn="l"/>
              </a:tabLst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数组下标从0开始</a:t>
            </a:r>
            <a:r>
              <a:rPr dirty="0" sz="2000">
                <a:latin typeface="Microsoft YaHei"/>
                <a:cs typeface="Microsoft YaHei"/>
              </a:rPr>
              <a:t>，N</a:t>
            </a:r>
            <a:r>
              <a:rPr dirty="0" sz="2000" spc="-15">
                <a:latin typeface="Microsoft YaHei"/>
                <a:cs typeface="Microsoft YaHei"/>
              </a:rPr>
              <a:t>个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数组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下标</a:t>
            </a:r>
            <a:r>
              <a:rPr dirty="0" sz="2000" spc="-10">
                <a:latin typeface="Microsoft YaHei"/>
                <a:cs typeface="Microsoft YaHei"/>
              </a:rPr>
              <a:t>从</a:t>
            </a:r>
            <a:r>
              <a:rPr dirty="0" sz="2000">
                <a:latin typeface="Microsoft YaHei"/>
                <a:cs typeface="Microsoft YaHei"/>
              </a:rPr>
              <a:t>0</a:t>
            </a:r>
            <a:r>
              <a:rPr dirty="0" sz="2000" spc="-5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至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N-1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6350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58267" y="774319"/>
            <a:ext cx="2043430" cy="3308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3695" algn="l"/>
                <a:tab pos="354330" algn="l"/>
              </a:tabLst>
            </a:pPr>
            <a:r>
              <a:rPr dirty="0" sz="2000" spc="-5"/>
              <a:t>int</a:t>
            </a:r>
            <a:r>
              <a:rPr dirty="0" sz="2000" spc="-70"/>
              <a:t> </a:t>
            </a:r>
            <a:r>
              <a:rPr dirty="0" sz="2000" spc="-5"/>
              <a:t>a[100];</a:t>
            </a:r>
            <a:endParaRPr sz="2000"/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758695" y="1559052"/>
          <a:ext cx="4407535" cy="379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5945"/>
                <a:gridCol w="577215"/>
                <a:gridCol w="575944"/>
                <a:gridCol w="1943099"/>
                <a:gridCol w="720725"/>
              </a:tblGrid>
              <a:tr h="370331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a[0]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a[1]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a[2]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......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a[99]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258267" y="2450338"/>
            <a:ext cx="6739890" cy="12458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76225" indent="-264160">
              <a:lnSpc>
                <a:spcPct val="100000"/>
              </a:lnSpc>
              <a:spcBef>
                <a:spcPts val="100"/>
              </a:spcBef>
              <a:buClr>
                <a:srgbClr val="000000"/>
              </a:buClr>
              <a:buFont typeface="Wingdings"/>
              <a:buChar char=""/>
              <a:tabLst>
                <a:tab pos="276860" algn="l"/>
              </a:tabLst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数组下标从0开始</a:t>
            </a:r>
            <a:r>
              <a:rPr dirty="0" sz="2000">
                <a:latin typeface="Microsoft YaHei"/>
                <a:cs typeface="Microsoft YaHei"/>
              </a:rPr>
              <a:t>，N</a:t>
            </a:r>
            <a:r>
              <a:rPr dirty="0" sz="2000" spc="-15">
                <a:latin typeface="Microsoft YaHei"/>
                <a:cs typeface="Microsoft YaHei"/>
              </a:rPr>
              <a:t>个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数组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下标</a:t>
            </a:r>
            <a:r>
              <a:rPr dirty="0" sz="2000" spc="-10">
                <a:latin typeface="Microsoft YaHei"/>
                <a:cs typeface="Microsoft YaHei"/>
              </a:rPr>
              <a:t>从</a:t>
            </a:r>
            <a:r>
              <a:rPr dirty="0" sz="2000">
                <a:latin typeface="Microsoft YaHei"/>
                <a:cs typeface="Microsoft YaHei"/>
              </a:rPr>
              <a:t>0</a:t>
            </a:r>
            <a:r>
              <a:rPr dirty="0" sz="2000" spc="-5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至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N-1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161925" marR="5080" indent="-149860">
              <a:lnSpc>
                <a:spcPct val="100000"/>
              </a:lnSpc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数组名</a:t>
            </a:r>
            <a:r>
              <a:rPr dirty="0" sz="2000" spc="-5">
                <a:latin typeface="Microsoft YaHei"/>
                <a:cs typeface="Microsoft YaHei"/>
              </a:rPr>
              <a:t>a</a:t>
            </a:r>
            <a:r>
              <a:rPr dirty="0" sz="2000">
                <a:latin typeface="Microsoft YaHei"/>
                <a:cs typeface="Microsoft YaHei"/>
              </a:rPr>
              <a:t>代表数组的地</a:t>
            </a:r>
            <a:r>
              <a:rPr dirty="0" sz="2000" spc="-15">
                <a:latin typeface="Microsoft YaHei"/>
                <a:cs typeface="Microsoft YaHei"/>
              </a:rPr>
              <a:t>址</a:t>
            </a:r>
            <a:r>
              <a:rPr dirty="0" sz="2000">
                <a:latin typeface="Microsoft YaHei"/>
                <a:cs typeface="Microsoft YaHei"/>
              </a:rPr>
              <a:t>，假</a:t>
            </a:r>
            <a:r>
              <a:rPr dirty="0" sz="2000" spc="-15">
                <a:latin typeface="Microsoft YaHei"/>
                <a:cs typeface="Microsoft YaHei"/>
              </a:rPr>
              <a:t>设</a:t>
            </a:r>
            <a:r>
              <a:rPr dirty="0" sz="2000">
                <a:latin typeface="Microsoft YaHei"/>
                <a:cs typeface="Microsoft YaHei"/>
              </a:rPr>
              <a:t>为</a:t>
            </a:r>
            <a:r>
              <a:rPr dirty="0" sz="2000" spc="-5">
                <a:latin typeface="Microsoft YaHei"/>
                <a:cs typeface="Microsoft YaHei"/>
              </a:rPr>
              <a:t>p，</a:t>
            </a:r>
            <a:r>
              <a:rPr dirty="0" sz="2000">
                <a:latin typeface="Microsoft YaHei"/>
                <a:cs typeface="Microsoft YaHei"/>
              </a:rPr>
              <a:t>则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</a:t>
            </a:r>
            <a:r>
              <a:rPr dirty="0" sz="2000" spc="-5">
                <a:latin typeface="Microsoft YaHei"/>
                <a:cs typeface="Microsoft YaHei"/>
              </a:rPr>
              <a:t>a[i]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地址</a:t>
            </a:r>
            <a:r>
              <a:rPr dirty="0" sz="2000" spc="-15">
                <a:latin typeface="Microsoft YaHei"/>
                <a:cs typeface="Microsoft YaHei"/>
              </a:rPr>
              <a:t>就</a:t>
            </a:r>
            <a:r>
              <a:rPr dirty="0" sz="2000">
                <a:latin typeface="Microsoft YaHei"/>
                <a:cs typeface="Microsoft YaHei"/>
              </a:rPr>
              <a:t>是 </a:t>
            </a:r>
            <a:r>
              <a:rPr dirty="0" sz="2000" spc="-5">
                <a:latin typeface="Microsoft YaHei"/>
                <a:cs typeface="Microsoft YaHei"/>
              </a:rPr>
              <a:t>p+i*sizeof(int)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倒序问题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1218" y="793826"/>
            <a:ext cx="7346315" cy="397065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solidFill>
                  <a:srgbClr val="6F2F9F"/>
                </a:solidFill>
                <a:latin typeface="Microsoft YaHei"/>
                <a:cs typeface="Microsoft YaHei"/>
              </a:rPr>
              <a:t>接收键盘输入</a:t>
            </a:r>
            <a:r>
              <a:rPr dirty="0" sz="2000" spc="5">
                <a:solidFill>
                  <a:srgbClr val="6F2F9F"/>
                </a:solidFill>
                <a:latin typeface="Microsoft YaHei"/>
                <a:cs typeface="Microsoft YaHei"/>
              </a:rPr>
              <a:t>的</a:t>
            </a:r>
            <a:r>
              <a:rPr dirty="0" sz="2000" spc="-5">
                <a:solidFill>
                  <a:srgbClr val="6F2F9F"/>
                </a:solidFill>
                <a:latin typeface="Microsoft YaHei"/>
                <a:cs typeface="Microsoft YaHei"/>
              </a:rPr>
              <a:t>100</a:t>
            </a:r>
            <a:r>
              <a:rPr dirty="0" sz="2000" spc="5">
                <a:solidFill>
                  <a:srgbClr val="6F2F9F"/>
                </a:solidFill>
                <a:latin typeface="Microsoft YaHei"/>
                <a:cs typeface="Microsoft YaHei"/>
              </a:rPr>
              <a:t>个整</a:t>
            </a:r>
            <a:r>
              <a:rPr dirty="0" sz="2000" spc="-20">
                <a:solidFill>
                  <a:srgbClr val="6F2F9F"/>
                </a:solidFill>
                <a:latin typeface="Microsoft YaHei"/>
                <a:cs typeface="Microsoft YaHei"/>
              </a:rPr>
              <a:t>数</a:t>
            </a:r>
            <a:r>
              <a:rPr dirty="0" sz="2000" spc="5">
                <a:solidFill>
                  <a:srgbClr val="6F2F9F"/>
                </a:solidFill>
                <a:latin typeface="Microsoft YaHei"/>
                <a:cs typeface="Microsoft YaHei"/>
              </a:rPr>
              <a:t>，然</a:t>
            </a:r>
            <a:r>
              <a:rPr dirty="0" sz="2000" spc="-20">
                <a:solidFill>
                  <a:srgbClr val="6F2F9F"/>
                </a:solidFill>
                <a:latin typeface="Microsoft YaHei"/>
                <a:cs typeface="Microsoft YaHei"/>
              </a:rPr>
              <a:t>后</a:t>
            </a:r>
            <a:r>
              <a:rPr dirty="0" sz="2000" spc="5">
                <a:solidFill>
                  <a:srgbClr val="6F2F9F"/>
                </a:solidFill>
                <a:latin typeface="Microsoft YaHei"/>
                <a:cs typeface="Microsoft YaHei"/>
              </a:rPr>
              <a:t>将它</a:t>
            </a:r>
            <a:r>
              <a:rPr dirty="0" sz="2000" spc="-20">
                <a:solidFill>
                  <a:srgbClr val="6F2F9F"/>
                </a:solidFill>
                <a:latin typeface="Microsoft YaHei"/>
                <a:cs typeface="Microsoft YaHei"/>
              </a:rPr>
              <a:t>们</a:t>
            </a:r>
            <a:r>
              <a:rPr dirty="0" sz="2000" spc="5">
                <a:solidFill>
                  <a:srgbClr val="6F2F9F"/>
                </a:solidFill>
                <a:latin typeface="Microsoft YaHei"/>
                <a:cs typeface="Microsoft YaHei"/>
              </a:rPr>
              <a:t>按和</a:t>
            </a:r>
            <a:endParaRPr sz="2000">
              <a:latin typeface="Microsoft YaHei"/>
              <a:cs typeface="Microsoft YaHei"/>
            </a:endParaRPr>
          </a:p>
          <a:p>
            <a:pPr marL="161925">
              <a:lnSpc>
                <a:spcPct val="100000"/>
              </a:lnSpc>
            </a:pPr>
            <a:r>
              <a:rPr dirty="0" sz="2000">
                <a:solidFill>
                  <a:srgbClr val="6F2F9F"/>
                </a:solidFill>
                <a:latin typeface="Microsoft YaHei"/>
                <a:cs typeface="Microsoft YaHei"/>
              </a:rPr>
              <a:t>原顺序相反的顺序输出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245"/>
              </a:spcBef>
            </a:pPr>
            <a:r>
              <a:rPr dirty="0" sz="2000" spc="-5" b="1">
                <a:latin typeface="Courier New"/>
                <a:cs typeface="Courier New"/>
              </a:rPr>
              <a:t>#include</a:t>
            </a:r>
            <a:r>
              <a:rPr dirty="0" sz="2000" spc="-4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&lt;iostream&gt;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using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namespace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std;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  <a:tabLst>
                <a:tab pos="1993900" algn="l"/>
                <a:tab pos="2755900" algn="l"/>
              </a:tabLst>
            </a:pPr>
            <a:r>
              <a:rPr dirty="0" sz="2000" spc="-5" b="1">
                <a:solidFill>
                  <a:srgbClr val="070CEB"/>
                </a:solidFill>
                <a:latin typeface="Courier New"/>
                <a:cs typeface="Courier New"/>
              </a:rPr>
              <a:t>#define</a:t>
            </a:r>
            <a:r>
              <a:rPr dirty="0" sz="2000" spc="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2000" spc="-5" b="1">
                <a:solidFill>
                  <a:srgbClr val="070CEB"/>
                </a:solidFill>
                <a:latin typeface="Courier New"/>
                <a:cs typeface="Courier New"/>
              </a:rPr>
              <a:t>NUM	100	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使用符号常量，便于修改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ts val="2380"/>
              </a:lnSpc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a[NUM];</a:t>
            </a:r>
            <a:r>
              <a:rPr dirty="0" sz="2000" spc="10" b="1">
                <a:latin typeface="Courier New"/>
                <a:cs typeface="Courier New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数组一般不要定义在</a:t>
            </a:r>
            <a:r>
              <a:rPr dirty="0" sz="2000" spc="-5">
                <a:solidFill>
                  <a:srgbClr val="00AF50"/>
                </a:solidFill>
                <a:latin typeface="Courier New"/>
                <a:cs typeface="Courier New"/>
              </a:rPr>
              <a:t>main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里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面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，尤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其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是大</a:t>
            </a:r>
            <a:r>
              <a:rPr dirty="0" sz="2000" spc="-15">
                <a:solidFill>
                  <a:srgbClr val="00AF5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组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ts val="2380"/>
              </a:lnSpc>
              <a:tabLst>
                <a:tab pos="1840864" algn="l"/>
              </a:tabLst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main()	</a:t>
            </a:r>
            <a:r>
              <a:rPr dirty="0" sz="2000" b="1">
                <a:latin typeface="Courier New"/>
                <a:cs typeface="Courier New"/>
              </a:rPr>
              <a:t>{</a:t>
            </a:r>
            <a:endParaRPr sz="2000">
              <a:latin typeface="Courier New"/>
              <a:cs typeface="Courier New"/>
            </a:endParaRPr>
          </a:p>
          <a:p>
            <a:pPr marL="926465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for(int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i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0;i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&lt;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NUM;</a:t>
            </a:r>
            <a:r>
              <a:rPr dirty="0" sz="2000" spc="-1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++i)</a:t>
            </a:r>
            <a:endParaRPr sz="20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cin</a:t>
            </a:r>
            <a:r>
              <a:rPr dirty="0" sz="2000" spc="-3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&gt;&gt;</a:t>
            </a:r>
            <a:r>
              <a:rPr dirty="0" sz="2000" spc="-3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a[i]</a:t>
            </a:r>
            <a:r>
              <a:rPr dirty="0" sz="2000" spc="-5" b="1">
                <a:latin typeface="Courier New"/>
                <a:cs typeface="Courier New"/>
              </a:rPr>
              <a:t>;</a:t>
            </a:r>
            <a:endParaRPr sz="2000">
              <a:latin typeface="Courier New"/>
              <a:cs typeface="Courier New"/>
            </a:endParaRPr>
          </a:p>
          <a:p>
            <a:pPr marL="926465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for(int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i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5" b="1">
                <a:latin typeface="Courier New"/>
                <a:cs typeface="Courier New"/>
              </a:rPr>
              <a:t> NUM-1;i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&gt;= 0; --i)</a:t>
            </a:r>
            <a:endParaRPr sz="20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2000" b="1">
                <a:solidFill>
                  <a:srgbClr val="FF0000"/>
                </a:solidFill>
                <a:latin typeface="Courier New"/>
                <a:cs typeface="Courier New"/>
              </a:rPr>
              <a:t>cout</a:t>
            </a:r>
            <a:r>
              <a:rPr dirty="0" sz="2000" spc="-2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FF0000"/>
                </a:solidFill>
                <a:latin typeface="Courier New"/>
                <a:cs typeface="Courier New"/>
              </a:rPr>
              <a:t>&lt;&lt;</a:t>
            </a:r>
            <a:r>
              <a:rPr dirty="0" sz="2000" spc="-2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 b="1">
                <a:solidFill>
                  <a:srgbClr val="FF0000"/>
                </a:solidFill>
                <a:latin typeface="Courier New"/>
                <a:cs typeface="Courier New"/>
              </a:rPr>
              <a:t>a[i]</a:t>
            </a:r>
            <a:r>
              <a:rPr dirty="0" sz="2000" spc="-2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&lt;&lt;</a:t>
            </a:r>
            <a:r>
              <a:rPr dirty="0" sz="2000" spc="-2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"</a:t>
            </a:r>
            <a:r>
              <a:rPr dirty="0" sz="2000" spc="-2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";</a:t>
            </a:r>
            <a:endParaRPr sz="2000">
              <a:latin typeface="Courier New"/>
              <a:cs typeface="Courier New"/>
            </a:endParaRPr>
          </a:p>
          <a:p>
            <a:pPr marL="926465">
              <a:lnSpc>
                <a:spcPct val="100000"/>
              </a:lnSpc>
              <a:spcBef>
                <a:spcPts val="5"/>
              </a:spcBef>
            </a:pPr>
            <a:r>
              <a:rPr dirty="0" sz="2000" spc="-5" b="1">
                <a:latin typeface="Courier New"/>
                <a:cs typeface="Courier New"/>
              </a:rPr>
              <a:t>return</a:t>
            </a:r>
            <a:r>
              <a:rPr dirty="0" sz="2000" spc="-5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0;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01218" y="4737912"/>
            <a:ext cx="178435" cy="330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b="1">
                <a:latin typeface="Courier New"/>
                <a:cs typeface="Courier New"/>
              </a:rPr>
              <a:t>}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19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995422" y="74802"/>
            <a:ext cx="2061845" cy="3308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b="0">
                <a:latin typeface="Microsoft YaHei"/>
                <a:cs typeface="Microsoft YaHei"/>
              </a:rPr>
              <a:t>信息科学技术学院</a:t>
            </a:r>
            <a:endParaRPr sz="2000">
              <a:latin typeface="Microsoft YaHei"/>
              <a:cs typeface="Microsoft YaHei"/>
            </a:endParaRP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650991" y="556259"/>
            <a:ext cx="3241548" cy="4320540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710590" y="1516202"/>
            <a:ext cx="4048125" cy="2038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Microsoft YaHei"/>
                <a:cs typeface="Microsoft YaHei"/>
              </a:rPr>
              <a:t>指定教材：</a:t>
            </a:r>
            <a:endParaRPr sz="180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  <a:spcBef>
                <a:spcPts val="2140"/>
              </a:spcBef>
            </a:pPr>
            <a:r>
              <a:rPr dirty="0" sz="2400" b="1">
                <a:latin typeface="Microsoft YaHei"/>
                <a:cs typeface="Microsoft YaHei"/>
              </a:rPr>
              <a:t>《新标</a:t>
            </a:r>
            <a:r>
              <a:rPr dirty="0" sz="2400" spc="-5" b="1">
                <a:latin typeface="Microsoft YaHei"/>
                <a:cs typeface="Microsoft YaHei"/>
              </a:rPr>
              <a:t>准C+</a:t>
            </a:r>
            <a:r>
              <a:rPr dirty="0" sz="2400" b="1">
                <a:latin typeface="Microsoft YaHei"/>
                <a:cs typeface="Microsoft YaHei"/>
              </a:rPr>
              <a:t>+程序设计教程》</a:t>
            </a:r>
            <a:endParaRPr sz="240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  <a:spcBef>
                <a:spcPts val="2185"/>
              </a:spcBef>
            </a:pPr>
            <a:r>
              <a:rPr dirty="0" sz="1800">
                <a:latin typeface="Microsoft YaHei"/>
                <a:cs typeface="Microsoft YaHei"/>
              </a:rPr>
              <a:t>郭炜</a:t>
            </a:r>
            <a:r>
              <a:rPr dirty="0" sz="1800" spc="-10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编著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清华大学出版社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506459" y="4813942"/>
            <a:ext cx="101600" cy="1943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ts val="1410"/>
              </a:lnSpc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2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531734" y="4695240"/>
            <a:ext cx="139700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Microsoft YaHei"/>
                <a:cs typeface="Microsoft YaHei"/>
              </a:rPr>
              <a:t>瑞士日内瓦湖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43636" y="2350389"/>
            <a:ext cx="24663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例题：筛法求素数</a:t>
            </a:r>
            <a:endParaRPr sz="24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16935" y="428116"/>
            <a:ext cx="6228715" cy="418045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32854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筛法求</a:t>
            </a:r>
            <a:r>
              <a:rPr dirty="0" sz="2400" spc="-10" b="0">
                <a:solidFill>
                  <a:srgbClr val="1F487C"/>
                </a:solidFill>
                <a:latin typeface="Arial MT"/>
                <a:cs typeface="Arial MT"/>
              </a:rPr>
              <a:t>n</a:t>
            </a: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以内素数</a:t>
            </a:r>
            <a:endParaRPr sz="2400">
              <a:latin typeface="Microsoft YaHei"/>
              <a:cs typeface="Microsoft YaHei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770325" y="810708"/>
            <a:ext cx="380365" cy="237490"/>
            <a:chOff x="4770325" y="810708"/>
            <a:chExt cx="380365" cy="237490"/>
          </a:xfrm>
        </p:grpSpPr>
        <p:sp>
          <p:nvSpPr>
            <p:cNvPr id="4" name="object 4"/>
            <p:cNvSpPr/>
            <p:nvPr/>
          </p:nvSpPr>
          <p:spPr>
            <a:xfrm>
              <a:off x="4775493" y="957929"/>
              <a:ext cx="40640" cy="15875"/>
            </a:xfrm>
            <a:custGeom>
              <a:avLst/>
              <a:gdLst/>
              <a:ahLst/>
              <a:cxnLst/>
              <a:rect l="l" t="t" r="r" b="b"/>
              <a:pathLst>
                <a:path w="40639" h="15875">
                  <a:moveTo>
                    <a:pt x="0" y="15748"/>
                  </a:moveTo>
                  <a:lnTo>
                    <a:pt x="40513" y="0"/>
                  </a:lnTo>
                </a:path>
              </a:pathLst>
            </a:custGeom>
            <a:ln w="1006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4816006" y="962304"/>
              <a:ext cx="57785" cy="73660"/>
            </a:xfrm>
            <a:custGeom>
              <a:avLst/>
              <a:gdLst/>
              <a:ahLst/>
              <a:cxnLst/>
              <a:rect l="l" t="t" r="r" b="b"/>
              <a:pathLst>
                <a:path w="57785" h="73659">
                  <a:moveTo>
                    <a:pt x="0" y="0"/>
                  </a:moveTo>
                  <a:lnTo>
                    <a:pt x="57540" y="73054"/>
                  </a:lnTo>
                </a:path>
              </a:pathLst>
            </a:custGeom>
            <a:ln w="2385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4880593" y="817060"/>
              <a:ext cx="269875" cy="218440"/>
            </a:xfrm>
            <a:custGeom>
              <a:avLst/>
              <a:gdLst/>
              <a:ahLst/>
              <a:cxnLst/>
              <a:rect l="l" t="t" r="r" b="b"/>
              <a:pathLst>
                <a:path w="269875" h="218440">
                  <a:moveTo>
                    <a:pt x="0" y="218298"/>
                  </a:moveTo>
                  <a:lnTo>
                    <a:pt x="76916" y="0"/>
                  </a:lnTo>
                </a:path>
                <a:path w="269875" h="218440">
                  <a:moveTo>
                    <a:pt x="76916" y="0"/>
                  </a:moveTo>
                  <a:lnTo>
                    <a:pt x="269499" y="0"/>
                  </a:lnTo>
                </a:path>
              </a:pathLst>
            </a:custGeom>
            <a:ln w="112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363118" y="795350"/>
            <a:ext cx="7491730" cy="63500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09880" indent="-259079">
              <a:lnSpc>
                <a:spcPts val="2395"/>
              </a:lnSpc>
              <a:spcBef>
                <a:spcPts val="105"/>
              </a:spcBef>
              <a:buFont typeface="Wingdings"/>
              <a:buChar char=""/>
              <a:tabLst>
                <a:tab pos="309880" algn="l"/>
                <a:tab pos="4613275" algn="l"/>
              </a:tabLst>
            </a:pPr>
            <a:r>
              <a:rPr dirty="0" sz="2000">
                <a:latin typeface="Microsoft YaHei"/>
                <a:cs typeface="Microsoft YaHei"/>
              </a:rPr>
              <a:t>判断一个数n</a:t>
            </a:r>
            <a:r>
              <a:rPr dirty="0" sz="2000" spc="5">
                <a:latin typeface="Microsoft YaHei"/>
                <a:cs typeface="Microsoft YaHei"/>
              </a:rPr>
              <a:t>是不是素数</a:t>
            </a:r>
            <a:r>
              <a:rPr dirty="0" sz="2000" spc="-10">
                <a:latin typeface="Microsoft YaHei"/>
                <a:cs typeface="Microsoft YaHei"/>
              </a:rPr>
              <a:t>，</a:t>
            </a:r>
            <a:r>
              <a:rPr dirty="0" sz="2000" spc="5">
                <a:latin typeface="Microsoft YaHei"/>
                <a:cs typeface="Microsoft YaHei"/>
              </a:rPr>
              <a:t>可以</a:t>
            </a:r>
            <a:r>
              <a:rPr dirty="0" sz="2000" spc="-25">
                <a:latin typeface="Microsoft YaHei"/>
                <a:cs typeface="Microsoft YaHei"/>
              </a:rPr>
              <a:t>用</a:t>
            </a:r>
            <a:r>
              <a:rPr dirty="0" sz="2000" spc="-5">
                <a:latin typeface="Microsoft YaHei"/>
                <a:cs typeface="Microsoft YaHei"/>
              </a:rPr>
              <a:t>2</a:t>
            </a:r>
            <a:r>
              <a:rPr dirty="0" sz="2000" spc="5">
                <a:latin typeface="Microsoft YaHei"/>
                <a:cs typeface="Microsoft YaHei"/>
              </a:rPr>
              <a:t>到</a:t>
            </a:r>
            <a:r>
              <a:rPr dirty="0" sz="2000">
                <a:latin typeface="Microsoft YaHei"/>
                <a:cs typeface="Microsoft YaHei"/>
              </a:rPr>
              <a:t>	</a:t>
            </a:r>
            <a:r>
              <a:rPr dirty="0" baseline="9803" sz="2550" spc="37" i="1">
                <a:latin typeface="Times New Roman"/>
                <a:cs typeface="Times New Roman"/>
              </a:rPr>
              <a:t>n</a:t>
            </a:r>
            <a:r>
              <a:rPr dirty="0" sz="2000">
                <a:latin typeface="Microsoft YaHei"/>
                <a:cs typeface="Microsoft YaHei"/>
              </a:rPr>
              <a:t>之间的所有整数去除n</a:t>
            </a:r>
            <a:r>
              <a:rPr dirty="0" sz="2000" spc="5">
                <a:latin typeface="Microsoft YaHei"/>
                <a:cs typeface="Microsoft YaHei"/>
              </a:rPr>
              <a:t>，</a:t>
            </a:r>
            <a:endParaRPr sz="2000">
              <a:latin typeface="Microsoft YaHei"/>
              <a:cs typeface="Microsoft YaHei"/>
            </a:endParaRPr>
          </a:p>
          <a:p>
            <a:pPr marL="200025">
              <a:lnSpc>
                <a:spcPts val="2395"/>
              </a:lnSpc>
            </a:pPr>
            <a:r>
              <a:rPr dirty="0" sz="2000">
                <a:latin typeface="Microsoft YaHei"/>
                <a:cs typeface="Microsoft YaHei"/>
              </a:rPr>
              <a:t>看能否整除。如果都不</a:t>
            </a:r>
            <a:r>
              <a:rPr dirty="0" sz="2000" spc="-15">
                <a:latin typeface="Microsoft YaHei"/>
                <a:cs typeface="Microsoft YaHei"/>
              </a:rPr>
              <a:t>能</a:t>
            </a:r>
            <a:r>
              <a:rPr dirty="0" sz="2000">
                <a:latin typeface="Microsoft YaHei"/>
                <a:cs typeface="Microsoft YaHei"/>
              </a:rPr>
              <a:t>整除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那么n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素数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(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慢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）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21</a:t>
            </a:fld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32854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筛法求</a:t>
            </a:r>
            <a:r>
              <a:rPr dirty="0" sz="2400" spc="-10" b="0">
                <a:solidFill>
                  <a:srgbClr val="1F487C"/>
                </a:solidFill>
                <a:latin typeface="Arial MT"/>
                <a:cs typeface="Arial MT"/>
              </a:rPr>
              <a:t>n</a:t>
            </a: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以内素数</a:t>
            </a:r>
            <a:endParaRPr sz="2400">
              <a:latin typeface="Microsoft YaHei"/>
              <a:cs typeface="Microsoft YaHei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770325" y="810708"/>
            <a:ext cx="380365" cy="237490"/>
            <a:chOff x="4770325" y="810708"/>
            <a:chExt cx="380365" cy="237490"/>
          </a:xfrm>
        </p:grpSpPr>
        <p:sp>
          <p:nvSpPr>
            <p:cNvPr id="4" name="object 4"/>
            <p:cNvSpPr/>
            <p:nvPr/>
          </p:nvSpPr>
          <p:spPr>
            <a:xfrm>
              <a:off x="4775493" y="957929"/>
              <a:ext cx="40640" cy="15875"/>
            </a:xfrm>
            <a:custGeom>
              <a:avLst/>
              <a:gdLst/>
              <a:ahLst/>
              <a:cxnLst/>
              <a:rect l="l" t="t" r="r" b="b"/>
              <a:pathLst>
                <a:path w="40639" h="15875">
                  <a:moveTo>
                    <a:pt x="0" y="15748"/>
                  </a:moveTo>
                  <a:lnTo>
                    <a:pt x="40513" y="0"/>
                  </a:lnTo>
                </a:path>
              </a:pathLst>
            </a:custGeom>
            <a:ln w="1006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4816006" y="962304"/>
              <a:ext cx="57785" cy="73660"/>
            </a:xfrm>
            <a:custGeom>
              <a:avLst/>
              <a:gdLst/>
              <a:ahLst/>
              <a:cxnLst/>
              <a:rect l="l" t="t" r="r" b="b"/>
              <a:pathLst>
                <a:path w="57785" h="73659">
                  <a:moveTo>
                    <a:pt x="0" y="0"/>
                  </a:moveTo>
                  <a:lnTo>
                    <a:pt x="57540" y="73054"/>
                  </a:lnTo>
                </a:path>
              </a:pathLst>
            </a:custGeom>
            <a:ln w="2385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4880593" y="817060"/>
              <a:ext cx="269875" cy="218440"/>
            </a:xfrm>
            <a:custGeom>
              <a:avLst/>
              <a:gdLst/>
              <a:ahLst/>
              <a:cxnLst/>
              <a:rect l="l" t="t" r="r" b="b"/>
              <a:pathLst>
                <a:path w="269875" h="218440">
                  <a:moveTo>
                    <a:pt x="0" y="218298"/>
                  </a:moveTo>
                  <a:lnTo>
                    <a:pt x="76916" y="0"/>
                  </a:lnTo>
                </a:path>
                <a:path w="269875" h="218440">
                  <a:moveTo>
                    <a:pt x="76916" y="0"/>
                  </a:moveTo>
                  <a:lnTo>
                    <a:pt x="269499" y="0"/>
                  </a:lnTo>
                </a:path>
              </a:pathLst>
            </a:custGeom>
            <a:ln w="112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544830" indent="-259079">
              <a:lnSpc>
                <a:spcPts val="2395"/>
              </a:lnSpc>
              <a:spcBef>
                <a:spcPts val="105"/>
              </a:spcBef>
              <a:buFont typeface="Wingdings"/>
              <a:buChar char=""/>
              <a:tabLst>
                <a:tab pos="545465" algn="l"/>
                <a:tab pos="4848860" algn="l"/>
              </a:tabLst>
            </a:pPr>
            <a:r>
              <a:rPr dirty="0"/>
              <a:t>判断一个数n</a:t>
            </a:r>
            <a:r>
              <a:rPr dirty="0" spc="5"/>
              <a:t>是不是素数</a:t>
            </a:r>
            <a:r>
              <a:rPr dirty="0" spc="-10"/>
              <a:t>，</a:t>
            </a:r>
            <a:r>
              <a:rPr dirty="0" spc="5"/>
              <a:t>可以</a:t>
            </a:r>
            <a:r>
              <a:rPr dirty="0" spc="-25"/>
              <a:t>用</a:t>
            </a:r>
            <a:r>
              <a:rPr dirty="0" spc="-5"/>
              <a:t>2</a:t>
            </a:r>
            <a:r>
              <a:rPr dirty="0" spc="5"/>
              <a:t>到</a:t>
            </a:r>
            <a:r>
              <a:rPr dirty="0"/>
              <a:t>	</a:t>
            </a:r>
            <a:r>
              <a:rPr dirty="0" baseline="9803" sz="2550" spc="37" i="1">
                <a:latin typeface="Times New Roman"/>
                <a:cs typeface="Times New Roman"/>
              </a:rPr>
              <a:t>n</a:t>
            </a:r>
            <a:r>
              <a:rPr dirty="0" sz="2000"/>
              <a:t>之间的所有整数去除n</a:t>
            </a:r>
            <a:r>
              <a:rPr dirty="0" sz="2000" spc="5"/>
              <a:t>，</a:t>
            </a:r>
            <a:endParaRPr sz="2000">
              <a:latin typeface="Times New Roman"/>
              <a:cs typeface="Times New Roman"/>
            </a:endParaRPr>
          </a:p>
          <a:p>
            <a:pPr marL="434975">
              <a:lnSpc>
                <a:spcPts val="2395"/>
              </a:lnSpc>
            </a:pPr>
            <a:r>
              <a:rPr dirty="0"/>
              <a:t>看能否整除。如果都不</a:t>
            </a:r>
            <a:r>
              <a:rPr dirty="0" spc="-15"/>
              <a:t>能</a:t>
            </a:r>
            <a:r>
              <a:rPr dirty="0"/>
              <a:t>整除</a:t>
            </a:r>
            <a:r>
              <a:rPr dirty="0" spc="-15"/>
              <a:t>，</a:t>
            </a:r>
            <a:r>
              <a:rPr dirty="0"/>
              <a:t>那么n</a:t>
            </a:r>
            <a:r>
              <a:rPr dirty="0" spc="-15"/>
              <a:t>是</a:t>
            </a:r>
            <a:r>
              <a:rPr dirty="0"/>
              <a:t>素数</a:t>
            </a:r>
            <a:r>
              <a:rPr dirty="0" spc="-10">
                <a:solidFill>
                  <a:srgbClr val="070CEB"/>
                </a:solidFill>
              </a:rPr>
              <a:t>(</a:t>
            </a:r>
            <a:r>
              <a:rPr dirty="0">
                <a:solidFill>
                  <a:srgbClr val="070CEB"/>
                </a:solidFill>
              </a:rPr>
              <a:t>慢</a:t>
            </a:r>
            <a:r>
              <a:rPr dirty="0" spc="-10">
                <a:solidFill>
                  <a:srgbClr val="070CEB"/>
                </a:solidFill>
              </a:rPr>
              <a:t>）</a:t>
            </a:r>
            <a:r>
              <a:rPr dirty="0"/>
              <a:t>。</a:t>
            </a:r>
          </a:p>
          <a:p>
            <a:pPr marL="222250">
              <a:lnSpc>
                <a:spcPct val="100000"/>
              </a:lnSpc>
              <a:spcBef>
                <a:spcPts val="5"/>
              </a:spcBef>
            </a:pPr>
            <a:endParaRPr sz="1300"/>
          </a:p>
          <a:p>
            <a:pPr marL="285750" marR="17780">
              <a:lnSpc>
                <a:spcPct val="100000"/>
              </a:lnSpc>
              <a:buFont typeface="Wingdings"/>
              <a:buChar char=""/>
              <a:tabLst>
                <a:tab pos="477520" algn="l"/>
              </a:tabLst>
            </a:pPr>
            <a:r>
              <a:rPr dirty="0"/>
              <a:t>筛法求素数</a:t>
            </a:r>
            <a:r>
              <a:rPr dirty="0" spc="-5"/>
              <a:t>：</a:t>
            </a:r>
            <a:r>
              <a:rPr dirty="0"/>
              <a:t>把2到n中所</a:t>
            </a:r>
            <a:r>
              <a:rPr dirty="0" spc="-15"/>
              <a:t>有</a:t>
            </a:r>
            <a:r>
              <a:rPr dirty="0"/>
              <a:t>的数</a:t>
            </a:r>
            <a:r>
              <a:rPr dirty="0" spc="-15"/>
              <a:t>都</a:t>
            </a:r>
            <a:r>
              <a:rPr dirty="0"/>
              <a:t>列出</a:t>
            </a:r>
            <a:r>
              <a:rPr dirty="0" spc="-15"/>
              <a:t>来</a:t>
            </a:r>
            <a:r>
              <a:rPr dirty="0"/>
              <a:t>，然</a:t>
            </a:r>
            <a:r>
              <a:rPr dirty="0" spc="-15"/>
              <a:t>后</a:t>
            </a:r>
            <a:r>
              <a:rPr dirty="0"/>
              <a:t>从2开</a:t>
            </a:r>
            <a:r>
              <a:rPr dirty="0" spc="-15"/>
              <a:t>始</a:t>
            </a:r>
            <a:r>
              <a:rPr dirty="0"/>
              <a:t>，先</a:t>
            </a:r>
            <a:r>
              <a:rPr dirty="0" spc="-15"/>
              <a:t>划</a:t>
            </a:r>
            <a:r>
              <a:rPr dirty="0"/>
              <a:t>掉n内</a:t>
            </a:r>
            <a:r>
              <a:rPr dirty="0" spc="-15"/>
              <a:t>所</a:t>
            </a:r>
            <a:r>
              <a:rPr dirty="0"/>
              <a:t>有2 </a:t>
            </a:r>
            <a:r>
              <a:rPr dirty="0" spc="-580"/>
              <a:t> </a:t>
            </a:r>
            <a:r>
              <a:rPr dirty="0"/>
              <a:t>的倍数，然后每次从下</a:t>
            </a:r>
            <a:r>
              <a:rPr dirty="0" spc="-10"/>
              <a:t>一</a:t>
            </a:r>
            <a:r>
              <a:rPr dirty="0"/>
              <a:t>个剩</a:t>
            </a:r>
            <a:r>
              <a:rPr dirty="0" spc="-10"/>
              <a:t>下</a:t>
            </a:r>
            <a:r>
              <a:rPr dirty="0"/>
              <a:t>的</a:t>
            </a:r>
            <a:r>
              <a:rPr dirty="0" spc="5"/>
              <a:t>数</a:t>
            </a:r>
            <a:r>
              <a:rPr dirty="0" spc="-15"/>
              <a:t>(</a:t>
            </a:r>
            <a:r>
              <a:rPr dirty="0" spc="5"/>
              <a:t>必</a:t>
            </a:r>
            <a:r>
              <a:rPr dirty="0" spc="-15"/>
              <a:t>然</a:t>
            </a:r>
            <a:r>
              <a:rPr dirty="0" spc="5"/>
              <a:t>是素</a:t>
            </a:r>
            <a:r>
              <a:rPr dirty="0" spc="-15"/>
              <a:t>数)</a:t>
            </a:r>
            <a:r>
              <a:rPr dirty="0" spc="5"/>
              <a:t>开始</a:t>
            </a:r>
            <a:r>
              <a:rPr dirty="0" spc="-10"/>
              <a:t>，</a:t>
            </a:r>
            <a:r>
              <a:rPr dirty="0" spc="5"/>
              <a:t>划掉</a:t>
            </a:r>
            <a:r>
              <a:rPr dirty="0" spc="-20"/>
              <a:t>其</a:t>
            </a:r>
            <a:r>
              <a:rPr dirty="0" spc="-5"/>
              <a:t>n</a:t>
            </a:r>
            <a:r>
              <a:rPr dirty="0" spc="5"/>
              <a:t>内的</a:t>
            </a:r>
            <a:r>
              <a:rPr dirty="0" spc="-5"/>
              <a:t>所</a:t>
            </a:r>
            <a:r>
              <a:rPr dirty="0" spc="-10"/>
              <a:t>有</a:t>
            </a:r>
            <a:r>
              <a:rPr dirty="0" spc="5"/>
              <a:t>倍 </a:t>
            </a:r>
            <a:r>
              <a:rPr dirty="0"/>
              <a:t>数。最后剩下的数，就</a:t>
            </a:r>
            <a:r>
              <a:rPr dirty="0" spc="-15"/>
              <a:t>都</a:t>
            </a:r>
            <a:r>
              <a:rPr dirty="0"/>
              <a:t>是素</a:t>
            </a:r>
            <a:r>
              <a:rPr dirty="0" spc="-15"/>
              <a:t>数</a:t>
            </a:r>
            <a:r>
              <a:rPr dirty="0"/>
              <a:t>。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21</a:t>
            </a:fld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32854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筛法求</a:t>
            </a:r>
            <a:r>
              <a:rPr dirty="0" sz="2400" spc="-10" b="0">
                <a:solidFill>
                  <a:srgbClr val="1F487C"/>
                </a:solidFill>
                <a:latin typeface="Arial MT"/>
                <a:cs typeface="Arial MT"/>
              </a:rPr>
              <a:t>n</a:t>
            </a: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以内素数</a:t>
            </a:r>
            <a:endParaRPr sz="2400">
              <a:latin typeface="Microsoft YaHei"/>
              <a:cs typeface="Microsoft YaHei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770325" y="810708"/>
            <a:ext cx="380365" cy="237490"/>
            <a:chOff x="4770325" y="810708"/>
            <a:chExt cx="380365" cy="237490"/>
          </a:xfrm>
        </p:grpSpPr>
        <p:sp>
          <p:nvSpPr>
            <p:cNvPr id="4" name="object 4"/>
            <p:cNvSpPr/>
            <p:nvPr/>
          </p:nvSpPr>
          <p:spPr>
            <a:xfrm>
              <a:off x="4775493" y="957929"/>
              <a:ext cx="40640" cy="15875"/>
            </a:xfrm>
            <a:custGeom>
              <a:avLst/>
              <a:gdLst/>
              <a:ahLst/>
              <a:cxnLst/>
              <a:rect l="l" t="t" r="r" b="b"/>
              <a:pathLst>
                <a:path w="40639" h="15875">
                  <a:moveTo>
                    <a:pt x="0" y="15748"/>
                  </a:moveTo>
                  <a:lnTo>
                    <a:pt x="40513" y="0"/>
                  </a:lnTo>
                </a:path>
              </a:pathLst>
            </a:custGeom>
            <a:ln w="1006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4816006" y="962304"/>
              <a:ext cx="57785" cy="73660"/>
            </a:xfrm>
            <a:custGeom>
              <a:avLst/>
              <a:gdLst/>
              <a:ahLst/>
              <a:cxnLst/>
              <a:rect l="l" t="t" r="r" b="b"/>
              <a:pathLst>
                <a:path w="57785" h="73659">
                  <a:moveTo>
                    <a:pt x="0" y="0"/>
                  </a:moveTo>
                  <a:lnTo>
                    <a:pt x="57540" y="73054"/>
                  </a:lnTo>
                </a:path>
              </a:pathLst>
            </a:custGeom>
            <a:ln w="2385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4880593" y="817060"/>
              <a:ext cx="269875" cy="218440"/>
            </a:xfrm>
            <a:custGeom>
              <a:avLst/>
              <a:gdLst/>
              <a:ahLst/>
              <a:cxnLst/>
              <a:rect l="l" t="t" r="r" b="b"/>
              <a:pathLst>
                <a:path w="269875" h="218440">
                  <a:moveTo>
                    <a:pt x="0" y="218298"/>
                  </a:moveTo>
                  <a:lnTo>
                    <a:pt x="76916" y="0"/>
                  </a:lnTo>
                </a:path>
                <a:path w="269875" h="218440">
                  <a:moveTo>
                    <a:pt x="76916" y="0"/>
                  </a:moveTo>
                  <a:lnTo>
                    <a:pt x="269499" y="0"/>
                  </a:lnTo>
                </a:path>
              </a:pathLst>
            </a:custGeom>
            <a:ln w="112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544830" indent="-259079">
              <a:lnSpc>
                <a:spcPts val="2395"/>
              </a:lnSpc>
              <a:spcBef>
                <a:spcPts val="105"/>
              </a:spcBef>
              <a:buFont typeface="Wingdings"/>
              <a:buChar char=""/>
              <a:tabLst>
                <a:tab pos="545465" algn="l"/>
                <a:tab pos="4848860" algn="l"/>
              </a:tabLst>
            </a:pPr>
            <a:r>
              <a:rPr dirty="0"/>
              <a:t>判断一个数n</a:t>
            </a:r>
            <a:r>
              <a:rPr dirty="0" spc="5"/>
              <a:t>是不是素数</a:t>
            </a:r>
            <a:r>
              <a:rPr dirty="0" spc="-10"/>
              <a:t>，</a:t>
            </a:r>
            <a:r>
              <a:rPr dirty="0" spc="5"/>
              <a:t>可以</a:t>
            </a:r>
            <a:r>
              <a:rPr dirty="0" spc="-25"/>
              <a:t>用</a:t>
            </a:r>
            <a:r>
              <a:rPr dirty="0" spc="-5"/>
              <a:t>2</a:t>
            </a:r>
            <a:r>
              <a:rPr dirty="0" spc="5"/>
              <a:t>到</a:t>
            </a:r>
            <a:r>
              <a:rPr dirty="0"/>
              <a:t>	</a:t>
            </a:r>
            <a:r>
              <a:rPr dirty="0" baseline="9803" sz="2550" spc="37" i="1">
                <a:latin typeface="Times New Roman"/>
                <a:cs typeface="Times New Roman"/>
              </a:rPr>
              <a:t>n</a:t>
            </a:r>
            <a:r>
              <a:rPr dirty="0" sz="2000"/>
              <a:t>之间的所有整数去除n</a:t>
            </a:r>
            <a:r>
              <a:rPr dirty="0" sz="2000" spc="5"/>
              <a:t>，</a:t>
            </a:r>
            <a:endParaRPr sz="2000">
              <a:latin typeface="Times New Roman"/>
              <a:cs typeface="Times New Roman"/>
            </a:endParaRPr>
          </a:p>
          <a:p>
            <a:pPr marL="434975">
              <a:lnSpc>
                <a:spcPts val="2395"/>
              </a:lnSpc>
            </a:pPr>
            <a:r>
              <a:rPr dirty="0"/>
              <a:t>看能否整除。如果都不</a:t>
            </a:r>
            <a:r>
              <a:rPr dirty="0" spc="-15"/>
              <a:t>能</a:t>
            </a:r>
            <a:r>
              <a:rPr dirty="0"/>
              <a:t>整除</a:t>
            </a:r>
            <a:r>
              <a:rPr dirty="0" spc="-15"/>
              <a:t>，</a:t>
            </a:r>
            <a:r>
              <a:rPr dirty="0"/>
              <a:t>那么n</a:t>
            </a:r>
            <a:r>
              <a:rPr dirty="0" spc="-15"/>
              <a:t>是</a:t>
            </a:r>
            <a:r>
              <a:rPr dirty="0"/>
              <a:t>素数</a:t>
            </a:r>
            <a:r>
              <a:rPr dirty="0" spc="-10">
                <a:solidFill>
                  <a:srgbClr val="070CEB"/>
                </a:solidFill>
              </a:rPr>
              <a:t>(</a:t>
            </a:r>
            <a:r>
              <a:rPr dirty="0">
                <a:solidFill>
                  <a:srgbClr val="070CEB"/>
                </a:solidFill>
              </a:rPr>
              <a:t>慢</a:t>
            </a:r>
            <a:r>
              <a:rPr dirty="0" spc="-10">
                <a:solidFill>
                  <a:srgbClr val="070CEB"/>
                </a:solidFill>
              </a:rPr>
              <a:t>）</a:t>
            </a:r>
            <a:r>
              <a:rPr dirty="0"/>
              <a:t>。</a:t>
            </a:r>
          </a:p>
          <a:p>
            <a:pPr marL="222250">
              <a:lnSpc>
                <a:spcPct val="100000"/>
              </a:lnSpc>
              <a:spcBef>
                <a:spcPts val="5"/>
              </a:spcBef>
            </a:pPr>
            <a:endParaRPr sz="1300"/>
          </a:p>
          <a:p>
            <a:pPr marL="285750" marR="17780">
              <a:lnSpc>
                <a:spcPct val="100000"/>
              </a:lnSpc>
              <a:buFont typeface="Wingdings"/>
              <a:buChar char=""/>
              <a:tabLst>
                <a:tab pos="477520" algn="l"/>
              </a:tabLst>
            </a:pPr>
            <a:r>
              <a:rPr dirty="0"/>
              <a:t>筛法求素数</a:t>
            </a:r>
            <a:r>
              <a:rPr dirty="0" spc="-5"/>
              <a:t>：</a:t>
            </a:r>
            <a:r>
              <a:rPr dirty="0"/>
              <a:t>把2到n中所</a:t>
            </a:r>
            <a:r>
              <a:rPr dirty="0" spc="-15"/>
              <a:t>有</a:t>
            </a:r>
            <a:r>
              <a:rPr dirty="0"/>
              <a:t>的数</a:t>
            </a:r>
            <a:r>
              <a:rPr dirty="0" spc="-15"/>
              <a:t>都</a:t>
            </a:r>
            <a:r>
              <a:rPr dirty="0"/>
              <a:t>列出</a:t>
            </a:r>
            <a:r>
              <a:rPr dirty="0" spc="-15"/>
              <a:t>来</a:t>
            </a:r>
            <a:r>
              <a:rPr dirty="0"/>
              <a:t>，然</a:t>
            </a:r>
            <a:r>
              <a:rPr dirty="0" spc="-15"/>
              <a:t>后</a:t>
            </a:r>
            <a:r>
              <a:rPr dirty="0"/>
              <a:t>从2开</a:t>
            </a:r>
            <a:r>
              <a:rPr dirty="0" spc="-15"/>
              <a:t>始</a:t>
            </a:r>
            <a:r>
              <a:rPr dirty="0"/>
              <a:t>，先</a:t>
            </a:r>
            <a:r>
              <a:rPr dirty="0" spc="-15"/>
              <a:t>划</a:t>
            </a:r>
            <a:r>
              <a:rPr dirty="0"/>
              <a:t>掉n内</a:t>
            </a:r>
            <a:r>
              <a:rPr dirty="0" spc="-15"/>
              <a:t>所</a:t>
            </a:r>
            <a:r>
              <a:rPr dirty="0"/>
              <a:t>有2 </a:t>
            </a:r>
            <a:r>
              <a:rPr dirty="0" spc="-580"/>
              <a:t> </a:t>
            </a:r>
            <a:r>
              <a:rPr dirty="0"/>
              <a:t>的倍数，然后每次从下</a:t>
            </a:r>
            <a:r>
              <a:rPr dirty="0" spc="-10"/>
              <a:t>一</a:t>
            </a:r>
            <a:r>
              <a:rPr dirty="0"/>
              <a:t>个剩</a:t>
            </a:r>
            <a:r>
              <a:rPr dirty="0" spc="-10"/>
              <a:t>下</a:t>
            </a:r>
            <a:r>
              <a:rPr dirty="0"/>
              <a:t>的</a:t>
            </a:r>
            <a:r>
              <a:rPr dirty="0" spc="5"/>
              <a:t>数</a:t>
            </a:r>
            <a:r>
              <a:rPr dirty="0" spc="-15"/>
              <a:t>(</a:t>
            </a:r>
            <a:r>
              <a:rPr dirty="0" spc="5"/>
              <a:t>必</a:t>
            </a:r>
            <a:r>
              <a:rPr dirty="0" spc="-15"/>
              <a:t>然</a:t>
            </a:r>
            <a:r>
              <a:rPr dirty="0" spc="5"/>
              <a:t>是素</a:t>
            </a:r>
            <a:r>
              <a:rPr dirty="0" spc="-15"/>
              <a:t>数)</a:t>
            </a:r>
            <a:r>
              <a:rPr dirty="0" spc="5"/>
              <a:t>开始</a:t>
            </a:r>
            <a:r>
              <a:rPr dirty="0" spc="-10"/>
              <a:t>，</a:t>
            </a:r>
            <a:r>
              <a:rPr dirty="0" spc="5"/>
              <a:t>划掉</a:t>
            </a:r>
            <a:r>
              <a:rPr dirty="0" spc="-20"/>
              <a:t>其</a:t>
            </a:r>
            <a:r>
              <a:rPr dirty="0" spc="-5"/>
              <a:t>n</a:t>
            </a:r>
            <a:r>
              <a:rPr dirty="0" spc="5"/>
              <a:t>内的</a:t>
            </a:r>
            <a:r>
              <a:rPr dirty="0" spc="-5"/>
              <a:t>所</a:t>
            </a:r>
            <a:r>
              <a:rPr dirty="0" spc="-10"/>
              <a:t>有</a:t>
            </a:r>
            <a:r>
              <a:rPr dirty="0" spc="5"/>
              <a:t>倍 </a:t>
            </a:r>
            <a:r>
              <a:rPr dirty="0"/>
              <a:t>数。最后剩下的数，就</a:t>
            </a:r>
            <a:r>
              <a:rPr dirty="0" spc="-15"/>
              <a:t>都</a:t>
            </a:r>
            <a:r>
              <a:rPr dirty="0"/>
              <a:t>是素</a:t>
            </a:r>
            <a:r>
              <a:rPr dirty="0" spc="-15"/>
              <a:t>数</a:t>
            </a:r>
            <a:r>
              <a:rPr dirty="0"/>
              <a:t>。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21</a:t>
            </a:fld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1399032" y="2999232"/>
          <a:ext cx="3470275" cy="379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410"/>
                <a:gridCol w="360680"/>
                <a:gridCol w="359409"/>
                <a:gridCol w="359409"/>
                <a:gridCol w="359409"/>
                <a:gridCol w="360680"/>
                <a:gridCol w="359410"/>
                <a:gridCol w="359410"/>
                <a:gridCol w="575945"/>
              </a:tblGrid>
              <a:tr h="370331">
                <a:tc>
                  <a:txBody>
                    <a:bodyPr/>
                    <a:lstStyle/>
                    <a:p>
                      <a:pPr marL="1162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2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839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3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2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4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839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5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2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6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839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7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2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8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839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9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192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10">
                          <a:latin typeface="Arial MT"/>
                          <a:cs typeface="Arial MT"/>
                        </a:rPr>
                        <a:t>10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32854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筛法求</a:t>
            </a:r>
            <a:r>
              <a:rPr dirty="0" sz="2400" spc="-10" b="0">
                <a:solidFill>
                  <a:srgbClr val="1F487C"/>
                </a:solidFill>
                <a:latin typeface="Arial MT"/>
                <a:cs typeface="Arial MT"/>
              </a:rPr>
              <a:t>n</a:t>
            </a: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以内素数</a:t>
            </a:r>
            <a:endParaRPr sz="2400">
              <a:latin typeface="Microsoft YaHei"/>
              <a:cs typeface="Microsoft YaHei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770325" y="810708"/>
            <a:ext cx="380365" cy="237490"/>
            <a:chOff x="4770325" y="810708"/>
            <a:chExt cx="380365" cy="237490"/>
          </a:xfrm>
        </p:grpSpPr>
        <p:sp>
          <p:nvSpPr>
            <p:cNvPr id="4" name="object 4"/>
            <p:cNvSpPr/>
            <p:nvPr/>
          </p:nvSpPr>
          <p:spPr>
            <a:xfrm>
              <a:off x="4775493" y="957929"/>
              <a:ext cx="40640" cy="15875"/>
            </a:xfrm>
            <a:custGeom>
              <a:avLst/>
              <a:gdLst/>
              <a:ahLst/>
              <a:cxnLst/>
              <a:rect l="l" t="t" r="r" b="b"/>
              <a:pathLst>
                <a:path w="40639" h="15875">
                  <a:moveTo>
                    <a:pt x="0" y="15748"/>
                  </a:moveTo>
                  <a:lnTo>
                    <a:pt x="40513" y="0"/>
                  </a:lnTo>
                </a:path>
              </a:pathLst>
            </a:custGeom>
            <a:ln w="1006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4816006" y="962304"/>
              <a:ext cx="57785" cy="73660"/>
            </a:xfrm>
            <a:custGeom>
              <a:avLst/>
              <a:gdLst/>
              <a:ahLst/>
              <a:cxnLst/>
              <a:rect l="l" t="t" r="r" b="b"/>
              <a:pathLst>
                <a:path w="57785" h="73659">
                  <a:moveTo>
                    <a:pt x="0" y="0"/>
                  </a:moveTo>
                  <a:lnTo>
                    <a:pt x="57540" y="73054"/>
                  </a:lnTo>
                </a:path>
              </a:pathLst>
            </a:custGeom>
            <a:ln w="2385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4880593" y="817060"/>
              <a:ext cx="269875" cy="218440"/>
            </a:xfrm>
            <a:custGeom>
              <a:avLst/>
              <a:gdLst/>
              <a:ahLst/>
              <a:cxnLst/>
              <a:rect l="l" t="t" r="r" b="b"/>
              <a:pathLst>
                <a:path w="269875" h="218440">
                  <a:moveTo>
                    <a:pt x="0" y="218298"/>
                  </a:moveTo>
                  <a:lnTo>
                    <a:pt x="76916" y="0"/>
                  </a:lnTo>
                </a:path>
                <a:path w="269875" h="218440">
                  <a:moveTo>
                    <a:pt x="76916" y="0"/>
                  </a:moveTo>
                  <a:lnTo>
                    <a:pt x="269499" y="0"/>
                  </a:lnTo>
                </a:path>
              </a:pathLst>
            </a:custGeom>
            <a:ln w="112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544830" indent="-259079">
              <a:lnSpc>
                <a:spcPts val="2395"/>
              </a:lnSpc>
              <a:spcBef>
                <a:spcPts val="105"/>
              </a:spcBef>
              <a:buFont typeface="Wingdings"/>
              <a:buChar char=""/>
              <a:tabLst>
                <a:tab pos="545465" algn="l"/>
                <a:tab pos="4848860" algn="l"/>
              </a:tabLst>
            </a:pPr>
            <a:r>
              <a:rPr dirty="0"/>
              <a:t>判断一个数n</a:t>
            </a:r>
            <a:r>
              <a:rPr dirty="0" spc="5"/>
              <a:t>是不是素数</a:t>
            </a:r>
            <a:r>
              <a:rPr dirty="0" spc="-10"/>
              <a:t>，</a:t>
            </a:r>
            <a:r>
              <a:rPr dirty="0" spc="5"/>
              <a:t>可以</a:t>
            </a:r>
            <a:r>
              <a:rPr dirty="0" spc="-25"/>
              <a:t>用</a:t>
            </a:r>
            <a:r>
              <a:rPr dirty="0" spc="-5"/>
              <a:t>2</a:t>
            </a:r>
            <a:r>
              <a:rPr dirty="0" spc="5"/>
              <a:t>到</a:t>
            </a:r>
            <a:r>
              <a:rPr dirty="0"/>
              <a:t>	</a:t>
            </a:r>
            <a:r>
              <a:rPr dirty="0" baseline="9803" sz="2550" spc="37" i="1">
                <a:latin typeface="Times New Roman"/>
                <a:cs typeface="Times New Roman"/>
              </a:rPr>
              <a:t>n</a:t>
            </a:r>
            <a:r>
              <a:rPr dirty="0" sz="2000"/>
              <a:t>之间的所有整数去除n</a:t>
            </a:r>
            <a:r>
              <a:rPr dirty="0" sz="2000" spc="5"/>
              <a:t>，</a:t>
            </a:r>
            <a:endParaRPr sz="2000">
              <a:latin typeface="Times New Roman"/>
              <a:cs typeface="Times New Roman"/>
            </a:endParaRPr>
          </a:p>
          <a:p>
            <a:pPr marL="434975">
              <a:lnSpc>
                <a:spcPts val="2395"/>
              </a:lnSpc>
            </a:pPr>
            <a:r>
              <a:rPr dirty="0"/>
              <a:t>看能否整除。如果都不</a:t>
            </a:r>
            <a:r>
              <a:rPr dirty="0" spc="-15"/>
              <a:t>能</a:t>
            </a:r>
            <a:r>
              <a:rPr dirty="0"/>
              <a:t>整除</a:t>
            </a:r>
            <a:r>
              <a:rPr dirty="0" spc="-15"/>
              <a:t>，</a:t>
            </a:r>
            <a:r>
              <a:rPr dirty="0"/>
              <a:t>那么n</a:t>
            </a:r>
            <a:r>
              <a:rPr dirty="0" spc="-15"/>
              <a:t>是</a:t>
            </a:r>
            <a:r>
              <a:rPr dirty="0"/>
              <a:t>素数</a:t>
            </a:r>
            <a:r>
              <a:rPr dirty="0" spc="-10">
                <a:solidFill>
                  <a:srgbClr val="070CEB"/>
                </a:solidFill>
              </a:rPr>
              <a:t>(</a:t>
            </a:r>
            <a:r>
              <a:rPr dirty="0">
                <a:solidFill>
                  <a:srgbClr val="070CEB"/>
                </a:solidFill>
              </a:rPr>
              <a:t>慢</a:t>
            </a:r>
            <a:r>
              <a:rPr dirty="0" spc="-10">
                <a:solidFill>
                  <a:srgbClr val="070CEB"/>
                </a:solidFill>
              </a:rPr>
              <a:t>）</a:t>
            </a:r>
            <a:r>
              <a:rPr dirty="0"/>
              <a:t>。</a:t>
            </a:r>
          </a:p>
          <a:p>
            <a:pPr marL="222250">
              <a:lnSpc>
                <a:spcPct val="100000"/>
              </a:lnSpc>
              <a:spcBef>
                <a:spcPts val="5"/>
              </a:spcBef>
            </a:pPr>
            <a:endParaRPr sz="1300"/>
          </a:p>
          <a:p>
            <a:pPr marL="285750" marR="17780">
              <a:lnSpc>
                <a:spcPct val="100000"/>
              </a:lnSpc>
              <a:buFont typeface="Wingdings"/>
              <a:buChar char=""/>
              <a:tabLst>
                <a:tab pos="477520" algn="l"/>
              </a:tabLst>
            </a:pPr>
            <a:r>
              <a:rPr dirty="0"/>
              <a:t>筛法求素数</a:t>
            </a:r>
            <a:r>
              <a:rPr dirty="0" spc="-5"/>
              <a:t>：</a:t>
            </a:r>
            <a:r>
              <a:rPr dirty="0"/>
              <a:t>把2到n中所</a:t>
            </a:r>
            <a:r>
              <a:rPr dirty="0" spc="-15"/>
              <a:t>有</a:t>
            </a:r>
            <a:r>
              <a:rPr dirty="0"/>
              <a:t>的数</a:t>
            </a:r>
            <a:r>
              <a:rPr dirty="0" spc="-15"/>
              <a:t>都</a:t>
            </a:r>
            <a:r>
              <a:rPr dirty="0"/>
              <a:t>列出</a:t>
            </a:r>
            <a:r>
              <a:rPr dirty="0" spc="-15"/>
              <a:t>来</a:t>
            </a:r>
            <a:r>
              <a:rPr dirty="0"/>
              <a:t>，然</a:t>
            </a:r>
            <a:r>
              <a:rPr dirty="0" spc="-15"/>
              <a:t>后</a:t>
            </a:r>
            <a:r>
              <a:rPr dirty="0"/>
              <a:t>从2开</a:t>
            </a:r>
            <a:r>
              <a:rPr dirty="0" spc="-15"/>
              <a:t>始</a:t>
            </a:r>
            <a:r>
              <a:rPr dirty="0"/>
              <a:t>，先</a:t>
            </a:r>
            <a:r>
              <a:rPr dirty="0" spc="-15"/>
              <a:t>划</a:t>
            </a:r>
            <a:r>
              <a:rPr dirty="0"/>
              <a:t>掉n内</a:t>
            </a:r>
            <a:r>
              <a:rPr dirty="0" spc="-15"/>
              <a:t>所</a:t>
            </a:r>
            <a:r>
              <a:rPr dirty="0"/>
              <a:t>有2 </a:t>
            </a:r>
            <a:r>
              <a:rPr dirty="0" spc="-580"/>
              <a:t> </a:t>
            </a:r>
            <a:r>
              <a:rPr dirty="0"/>
              <a:t>的倍数，然后每次从下</a:t>
            </a:r>
            <a:r>
              <a:rPr dirty="0" spc="-10"/>
              <a:t>一</a:t>
            </a:r>
            <a:r>
              <a:rPr dirty="0"/>
              <a:t>个剩</a:t>
            </a:r>
            <a:r>
              <a:rPr dirty="0" spc="-10"/>
              <a:t>下</a:t>
            </a:r>
            <a:r>
              <a:rPr dirty="0"/>
              <a:t>的</a:t>
            </a:r>
            <a:r>
              <a:rPr dirty="0" spc="5"/>
              <a:t>数</a:t>
            </a:r>
            <a:r>
              <a:rPr dirty="0" spc="-15"/>
              <a:t>(</a:t>
            </a:r>
            <a:r>
              <a:rPr dirty="0" spc="5"/>
              <a:t>必</a:t>
            </a:r>
            <a:r>
              <a:rPr dirty="0" spc="-15"/>
              <a:t>然</a:t>
            </a:r>
            <a:r>
              <a:rPr dirty="0" spc="5"/>
              <a:t>是素</a:t>
            </a:r>
            <a:r>
              <a:rPr dirty="0" spc="-15"/>
              <a:t>数)</a:t>
            </a:r>
            <a:r>
              <a:rPr dirty="0" spc="5"/>
              <a:t>开始</a:t>
            </a:r>
            <a:r>
              <a:rPr dirty="0" spc="-10"/>
              <a:t>，</a:t>
            </a:r>
            <a:r>
              <a:rPr dirty="0" spc="5"/>
              <a:t>划掉</a:t>
            </a:r>
            <a:r>
              <a:rPr dirty="0" spc="-20"/>
              <a:t>其</a:t>
            </a:r>
            <a:r>
              <a:rPr dirty="0" spc="-5"/>
              <a:t>n</a:t>
            </a:r>
            <a:r>
              <a:rPr dirty="0" spc="5"/>
              <a:t>内的</a:t>
            </a:r>
            <a:r>
              <a:rPr dirty="0" spc="-5"/>
              <a:t>所</a:t>
            </a:r>
            <a:r>
              <a:rPr dirty="0" spc="-10"/>
              <a:t>有</a:t>
            </a:r>
            <a:r>
              <a:rPr dirty="0" spc="5"/>
              <a:t>倍 </a:t>
            </a:r>
            <a:r>
              <a:rPr dirty="0"/>
              <a:t>数。最后剩下的数，就</a:t>
            </a:r>
            <a:r>
              <a:rPr dirty="0" spc="-15"/>
              <a:t>都</a:t>
            </a:r>
            <a:r>
              <a:rPr dirty="0"/>
              <a:t>是素</a:t>
            </a:r>
            <a:r>
              <a:rPr dirty="0" spc="-15"/>
              <a:t>数</a:t>
            </a:r>
            <a:r>
              <a:rPr dirty="0"/>
              <a:t>。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21</a:t>
            </a:fld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1399032" y="2999232"/>
          <a:ext cx="3470275" cy="379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410"/>
                <a:gridCol w="360680"/>
                <a:gridCol w="359409"/>
                <a:gridCol w="359409"/>
                <a:gridCol w="359409"/>
                <a:gridCol w="360680"/>
                <a:gridCol w="359410"/>
                <a:gridCol w="359410"/>
                <a:gridCol w="575945"/>
              </a:tblGrid>
              <a:tr h="370331">
                <a:tc>
                  <a:txBody>
                    <a:bodyPr/>
                    <a:lstStyle/>
                    <a:p>
                      <a:pPr marL="1162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2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839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3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2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4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839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5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2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6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839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7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20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8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16839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9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1925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dirty="0" sz="1800" spc="-10">
                          <a:latin typeface="Arial MT"/>
                          <a:cs typeface="Arial MT"/>
                        </a:rPr>
                        <a:t>10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005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9" name="object 9"/>
          <p:cNvSpPr txBox="1"/>
          <p:nvPr/>
        </p:nvSpPr>
        <p:spPr>
          <a:xfrm>
            <a:off x="402742" y="3748836"/>
            <a:ext cx="316992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 spc="-5">
                <a:latin typeface="Microsoft YaHei"/>
                <a:cs typeface="Microsoft YaHei"/>
              </a:rPr>
              <a:t>空间换时间，加快了计算速度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1910060" cy="6760209"/>
            <a:chOff x="0" y="0"/>
            <a:chExt cx="11910060" cy="676020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1909640" cy="675982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817362"/>
              <a:ext cx="11881590" cy="9144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31393" y="292862"/>
            <a:ext cx="4103370" cy="4978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100" spc="-320" b="0">
                <a:solidFill>
                  <a:srgbClr val="04204E"/>
                </a:solidFill>
                <a:latin typeface="Microsoft YaHei UI Light"/>
                <a:cs typeface="Microsoft YaHei UI Light"/>
              </a:rPr>
              <a:t>筛法求n以内素数（变形）</a:t>
            </a:r>
            <a:endParaRPr sz="3100">
              <a:latin typeface="Microsoft YaHei UI Light"/>
              <a:cs typeface="Microsoft YaHei UI 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512807" y="358013"/>
            <a:ext cx="2393315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215">
                <a:solidFill>
                  <a:srgbClr val="666767"/>
                </a:solidFill>
                <a:latin typeface="SimSun"/>
                <a:cs typeface="SimSun"/>
              </a:rPr>
              <a:t>、中国穴</a:t>
            </a:r>
            <a:r>
              <a:rPr dirty="0" sz="2400" spc="260">
                <a:solidFill>
                  <a:srgbClr val="666767"/>
                </a:solidFill>
                <a:latin typeface="SimSun"/>
                <a:cs typeface="SimSun"/>
              </a:rPr>
              <a:t>字</a:t>
            </a:r>
            <a:r>
              <a:rPr dirty="0" sz="3000" spc="-165">
                <a:solidFill>
                  <a:srgbClr val="666767"/>
                </a:solidFill>
                <a:latin typeface="Trebuchet MS"/>
                <a:cs typeface="Trebuchet MS"/>
              </a:rPr>
              <a:t>MOC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21759" y="2375813"/>
            <a:ext cx="9820275" cy="28073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52425" marR="5080" indent="-340360">
              <a:lnSpc>
                <a:spcPct val="100000"/>
              </a:lnSpc>
              <a:spcBef>
                <a:spcPts val="100"/>
              </a:spcBef>
            </a:pPr>
            <a:r>
              <a:rPr dirty="0" baseline="-4192" sz="3975" spc="217">
                <a:solidFill>
                  <a:srgbClr val="171717"/>
                </a:solidFill>
                <a:latin typeface="SimSun"/>
                <a:cs typeface="SimSun"/>
              </a:rPr>
              <a:t>·设置一个标志数组</a:t>
            </a:r>
            <a:r>
              <a:rPr dirty="0" baseline="-4192" sz="3975" spc="30">
                <a:solidFill>
                  <a:srgbClr val="171717"/>
                </a:solidFill>
                <a:latin typeface="SimSun"/>
                <a:cs typeface="SimSun"/>
              </a:rPr>
              <a:t>i</a:t>
            </a:r>
            <a:r>
              <a:rPr dirty="0" baseline="1048" sz="3975" spc="-97">
                <a:solidFill>
                  <a:srgbClr val="171717"/>
                </a:solidFill>
                <a:latin typeface="SimSun"/>
                <a:cs typeface="SimSun"/>
              </a:rPr>
              <a:t>s</a:t>
            </a:r>
            <a:r>
              <a:rPr dirty="0" baseline="1048" sz="3975" spc="-44">
                <a:solidFill>
                  <a:srgbClr val="171717"/>
                </a:solidFill>
                <a:latin typeface="SimSun"/>
                <a:cs typeface="SimSun"/>
              </a:rPr>
              <a:t>P</a:t>
            </a:r>
            <a:r>
              <a:rPr dirty="0" baseline="1048" sz="3975" spc="-187">
                <a:solidFill>
                  <a:srgbClr val="171717"/>
                </a:solidFill>
                <a:latin typeface="SimSun"/>
                <a:cs typeface="SimSun"/>
              </a:rPr>
              <a:t>r</a:t>
            </a:r>
            <a:r>
              <a:rPr dirty="0" sz="2650" spc="45">
                <a:solidFill>
                  <a:srgbClr val="171717"/>
                </a:solidFill>
                <a:latin typeface="SimSun"/>
                <a:cs typeface="SimSun"/>
              </a:rPr>
              <a:t>i</a:t>
            </a:r>
            <a:r>
              <a:rPr dirty="0" baseline="1048" sz="3975" spc="-427">
                <a:solidFill>
                  <a:srgbClr val="171717"/>
                </a:solidFill>
                <a:latin typeface="SimSun"/>
                <a:cs typeface="SimSun"/>
              </a:rPr>
              <a:t>me</a:t>
            </a:r>
            <a:r>
              <a:rPr dirty="0" baseline="1048" sz="3975" spc="-434">
                <a:solidFill>
                  <a:srgbClr val="171717"/>
                </a:solidFill>
                <a:latin typeface="SimSun"/>
                <a:cs typeface="SimSun"/>
              </a:rPr>
              <a:t>,</a:t>
            </a:r>
            <a:r>
              <a:rPr dirty="0" baseline="1048" sz="3975" spc="-209">
                <a:solidFill>
                  <a:srgbClr val="171717"/>
                </a:solidFill>
                <a:latin typeface="SimSun"/>
                <a:cs typeface="SimSun"/>
              </a:rPr>
              <a:t> </a:t>
            </a:r>
            <a:r>
              <a:rPr dirty="0" baseline="1048" sz="3975" spc="1155">
                <a:solidFill>
                  <a:srgbClr val="171717"/>
                </a:solidFill>
                <a:latin typeface="SimSun"/>
                <a:cs typeface="SimSun"/>
              </a:rPr>
              <a:t>i</a:t>
            </a:r>
            <a:r>
              <a:rPr dirty="0" baseline="1048" sz="3975" spc="-22">
                <a:solidFill>
                  <a:srgbClr val="171717"/>
                </a:solidFill>
                <a:latin typeface="SimSun"/>
                <a:cs typeface="SimSun"/>
              </a:rPr>
              <a:t>s</a:t>
            </a:r>
            <a:r>
              <a:rPr dirty="0" baseline="1048" sz="3975" spc="-30">
                <a:solidFill>
                  <a:srgbClr val="171717"/>
                </a:solidFill>
                <a:latin typeface="SimSun"/>
                <a:cs typeface="SimSun"/>
              </a:rPr>
              <a:t>P</a:t>
            </a:r>
            <a:r>
              <a:rPr dirty="0" baseline="1048" sz="3975" spc="-1477">
                <a:solidFill>
                  <a:srgbClr val="171717"/>
                </a:solidFill>
                <a:latin typeface="SimSun"/>
                <a:cs typeface="SimSun"/>
              </a:rPr>
              <a:t>r</a:t>
            </a:r>
            <a:r>
              <a:rPr dirty="0" baseline="1048" sz="3975" spc="1342">
                <a:solidFill>
                  <a:srgbClr val="171717"/>
                </a:solidFill>
                <a:latin typeface="SimSun"/>
                <a:cs typeface="SimSun"/>
              </a:rPr>
              <a:t>i</a:t>
            </a:r>
            <a:r>
              <a:rPr dirty="0" baseline="1048" sz="3975" spc="-142">
                <a:solidFill>
                  <a:srgbClr val="171717"/>
                </a:solidFill>
                <a:latin typeface="SimSun"/>
                <a:cs typeface="SimSun"/>
              </a:rPr>
              <a:t>m</a:t>
            </a:r>
            <a:r>
              <a:rPr dirty="0" baseline="1048" sz="3975" spc="-157">
                <a:solidFill>
                  <a:srgbClr val="171717"/>
                </a:solidFill>
                <a:latin typeface="SimSun"/>
                <a:cs typeface="SimSun"/>
              </a:rPr>
              <a:t>e</a:t>
            </a:r>
            <a:r>
              <a:rPr dirty="0" baseline="1048" sz="3975" spc="-1275">
                <a:solidFill>
                  <a:srgbClr val="171717"/>
                </a:solidFill>
                <a:latin typeface="SimSun"/>
                <a:cs typeface="SimSun"/>
              </a:rPr>
              <a:t> </a:t>
            </a:r>
            <a:r>
              <a:rPr dirty="0" baseline="1048" sz="3975" spc="-1979">
                <a:solidFill>
                  <a:srgbClr val="171717"/>
                </a:solidFill>
                <a:latin typeface="SimSun"/>
                <a:cs typeface="SimSun"/>
              </a:rPr>
              <a:t>i</a:t>
            </a:r>
            <a:r>
              <a:rPr dirty="0" baseline="1048" sz="3975" spc="-780">
                <a:solidFill>
                  <a:srgbClr val="171717"/>
                </a:solidFill>
                <a:latin typeface="SimSun"/>
                <a:cs typeface="SimSun"/>
              </a:rPr>
              <a:t>[</a:t>
            </a:r>
            <a:r>
              <a:rPr dirty="0" baseline="1048" sz="3975">
                <a:solidFill>
                  <a:srgbClr val="171717"/>
                </a:solidFill>
                <a:latin typeface="SimSun"/>
                <a:cs typeface="SimSun"/>
              </a:rPr>
              <a:t> </a:t>
            </a:r>
            <a:r>
              <a:rPr dirty="0" baseline="1048" sz="3975" spc="-225">
                <a:solidFill>
                  <a:srgbClr val="171717"/>
                </a:solidFill>
                <a:latin typeface="SimSun"/>
                <a:cs typeface="SimSun"/>
              </a:rPr>
              <a:t>]的值是1就表</a:t>
            </a:r>
            <a:r>
              <a:rPr dirty="0" baseline="1048" sz="3975" spc="-292">
                <a:solidFill>
                  <a:srgbClr val="171717"/>
                </a:solidFill>
                <a:latin typeface="SimSun"/>
                <a:cs typeface="SimSun"/>
              </a:rPr>
              <a:t>示</a:t>
            </a:r>
            <a:r>
              <a:rPr dirty="0" sz="2650" spc="-180">
                <a:solidFill>
                  <a:srgbClr val="171717"/>
                </a:solidFill>
                <a:latin typeface="SimSun"/>
                <a:cs typeface="SimSun"/>
              </a:rPr>
              <a:t>i是素数。 </a:t>
            </a:r>
            <a:r>
              <a:rPr dirty="0" sz="2650" spc="-80">
                <a:solidFill>
                  <a:srgbClr val="202020"/>
                </a:solidFill>
                <a:latin typeface="SimSun"/>
                <a:cs typeface="SimSun"/>
              </a:rPr>
              <a:t>开始数组元素值全部为</a:t>
            </a:r>
            <a:r>
              <a:rPr dirty="0" sz="2650" spc="-45">
                <a:solidFill>
                  <a:srgbClr val="202020"/>
                </a:solidFill>
                <a:latin typeface="SimSun"/>
                <a:cs typeface="SimSun"/>
              </a:rPr>
              <a:t>1</a:t>
            </a:r>
            <a:endParaRPr sz="2650">
              <a:latin typeface="SimSun"/>
              <a:cs typeface="SimSun"/>
            </a:endParaRPr>
          </a:p>
          <a:p>
            <a:pPr marL="20955">
              <a:lnSpc>
                <a:spcPct val="100000"/>
              </a:lnSpc>
              <a:spcBef>
                <a:spcPts val="3035"/>
              </a:spcBef>
            </a:pPr>
            <a:r>
              <a:rPr dirty="0" sz="2650" spc="-245">
                <a:solidFill>
                  <a:srgbClr val="0F0F0F"/>
                </a:solidFill>
                <a:latin typeface="SimSun"/>
                <a:cs typeface="SimSun"/>
              </a:rPr>
              <a:t>·</a:t>
            </a:r>
            <a:r>
              <a:rPr dirty="0" sz="2650" spc="-420">
                <a:solidFill>
                  <a:srgbClr val="0F0F0F"/>
                </a:solidFill>
                <a:latin typeface="SimSun"/>
                <a:cs typeface="SimSun"/>
              </a:rPr>
              <a:t> </a:t>
            </a:r>
            <a:r>
              <a:rPr dirty="0" sz="2650" spc="-350">
                <a:solidFill>
                  <a:srgbClr val="0F0F0F"/>
                </a:solidFill>
                <a:latin typeface="SimSun"/>
                <a:cs typeface="SimSun"/>
              </a:rPr>
              <a:t>划掉k的倍数</a:t>
            </a:r>
            <a:r>
              <a:rPr dirty="0" sz="2650" spc="-370">
                <a:solidFill>
                  <a:srgbClr val="0F0F0F"/>
                </a:solidFill>
                <a:latin typeface="SimSun"/>
                <a:cs typeface="SimSun"/>
              </a:rPr>
              <a:t>，</a:t>
            </a:r>
            <a:r>
              <a:rPr dirty="0" sz="2650" spc="505">
                <a:solidFill>
                  <a:srgbClr val="0F0F0F"/>
                </a:solidFill>
                <a:latin typeface="SimSun"/>
                <a:cs typeface="SimSun"/>
              </a:rPr>
              <a:t> </a:t>
            </a:r>
            <a:r>
              <a:rPr dirty="0" sz="2650" spc="-25">
                <a:solidFill>
                  <a:srgbClr val="0F0F0F"/>
                </a:solidFill>
                <a:latin typeface="SimSun"/>
                <a:cs typeface="SimSun"/>
              </a:rPr>
              <a:t>就是</a:t>
            </a:r>
            <a:r>
              <a:rPr dirty="0" sz="2650" spc="-50">
                <a:solidFill>
                  <a:srgbClr val="0F0F0F"/>
                </a:solidFill>
                <a:latin typeface="SimSun"/>
                <a:cs typeface="SimSun"/>
              </a:rPr>
              <a:t>把</a:t>
            </a:r>
            <a:r>
              <a:rPr dirty="0" sz="2650" spc="45">
                <a:solidFill>
                  <a:srgbClr val="0F0F0F"/>
                </a:solidFill>
                <a:latin typeface="SimSun"/>
                <a:cs typeface="SimSun"/>
              </a:rPr>
              <a:t>i</a:t>
            </a:r>
            <a:r>
              <a:rPr dirty="0" sz="2650" spc="-70">
                <a:solidFill>
                  <a:srgbClr val="0F0F0F"/>
                </a:solidFill>
                <a:latin typeface="SimSun"/>
                <a:cs typeface="SimSun"/>
              </a:rPr>
              <a:t>sP</a:t>
            </a:r>
            <a:r>
              <a:rPr dirty="0" sz="2650" spc="-5">
                <a:solidFill>
                  <a:srgbClr val="0F0F0F"/>
                </a:solidFill>
                <a:latin typeface="SimSun"/>
                <a:cs typeface="SimSun"/>
              </a:rPr>
              <a:t>r</a:t>
            </a:r>
            <a:r>
              <a:rPr dirty="0" sz="2650" spc="30">
                <a:solidFill>
                  <a:srgbClr val="0F0F0F"/>
                </a:solidFill>
                <a:latin typeface="SimSun"/>
                <a:cs typeface="SimSun"/>
              </a:rPr>
              <a:t>i</a:t>
            </a:r>
            <a:r>
              <a:rPr dirty="0" sz="2650" spc="-60">
                <a:solidFill>
                  <a:srgbClr val="0F0F0F"/>
                </a:solidFill>
                <a:latin typeface="SimSun"/>
                <a:cs typeface="SimSun"/>
              </a:rPr>
              <a:t>m</a:t>
            </a:r>
            <a:r>
              <a:rPr dirty="0" sz="2650" spc="-85">
                <a:solidFill>
                  <a:srgbClr val="0F0F0F"/>
                </a:solidFill>
                <a:latin typeface="SimSun"/>
                <a:cs typeface="SimSun"/>
              </a:rPr>
              <a:t>e</a:t>
            </a:r>
            <a:r>
              <a:rPr dirty="0" sz="2650" spc="-740">
                <a:solidFill>
                  <a:srgbClr val="0F0F0F"/>
                </a:solidFill>
                <a:latin typeface="SimSun"/>
                <a:cs typeface="SimSun"/>
              </a:rPr>
              <a:t> </a:t>
            </a:r>
            <a:r>
              <a:rPr dirty="0" sz="2650" spc="-135">
                <a:solidFill>
                  <a:srgbClr val="0F0F0F"/>
                </a:solidFill>
                <a:latin typeface="SimSun"/>
                <a:cs typeface="SimSun"/>
              </a:rPr>
              <a:t>[2*k</a:t>
            </a:r>
            <a:r>
              <a:rPr dirty="0" sz="2650" spc="-190">
                <a:solidFill>
                  <a:srgbClr val="0F0F0F"/>
                </a:solidFill>
                <a:latin typeface="SimSun"/>
                <a:cs typeface="SimSun"/>
              </a:rPr>
              <a:t>]</a:t>
            </a:r>
            <a:r>
              <a:rPr dirty="0" sz="2650" spc="-660">
                <a:solidFill>
                  <a:srgbClr val="0F0F0F"/>
                </a:solidFill>
                <a:latin typeface="SimSun"/>
                <a:cs typeface="SimSun"/>
              </a:rPr>
              <a:t>,</a:t>
            </a:r>
            <a:r>
              <a:rPr dirty="0" sz="2650" spc="-130">
                <a:solidFill>
                  <a:srgbClr val="0F0F0F"/>
                </a:solidFill>
                <a:latin typeface="SimSun"/>
                <a:cs typeface="SimSun"/>
              </a:rPr>
              <a:t> </a:t>
            </a:r>
            <a:r>
              <a:rPr dirty="0" sz="2650" spc="840">
                <a:solidFill>
                  <a:srgbClr val="0F0F0F"/>
                </a:solidFill>
                <a:latin typeface="SimSun"/>
                <a:cs typeface="SimSun"/>
              </a:rPr>
              <a:t>i</a:t>
            </a:r>
            <a:r>
              <a:rPr dirty="0" sz="2650" spc="-50">
                <a:solidFill>
                  <a:srgbClr val="0F0F0F"/>
                </a:solidFill>
                <a:latin typeface="SimSun"/>
                <a:cs typeface="SimSun"/>
              </a:rPr>
              <a:t>sP</a:t>
            </a:r>
            <a:r>
              <a:rPr dirty="0" sz="2650" spc="-95">
                <a:solidFill>
                  <a:srgbClr val="0F0F0F"/>
                </a:solidFill>
                <a:latin typeface="SimSun"/>
                <a:cs typeface="SimSun"/>
              </a:rPr>
              <a:t>r</a:t>
            </a:r>
            <a:r>
              <a:rPr dirty="0" sz="2650" spc="125">
                <a:solidFill>
                  <a:srgbClr val="0F0F0F"/>
                </a:solidFill>
                <a:latin typeface="SimSun"/>
                <a:cs typeface="SimSun"/>
              </a:rPr>
              <a:t>i</a:t>
            </a:r>
            <a:r>
              <a:rPr dirty="0" baseline="1048" sz="3975" spc="-209">
                <a:solidFill>
                  <a:srgbClr val="0F0F0F"/>
                </a:solidFill>
                <a:latin typeface="SimSun"/>
                <a:cs typeface="SimSun"/>
              </a:rPr>
              <a:t>m</a:t>
            </a:r>
            <a:r>
              <a:rPr dirty="0" baseline="1048" sz="3975" spc="-157">
                <a:solidFill>
                  <a:srgbClr val="0F0F0F"/>
                </a:solidFill>
                <a:latin typeface="SimSun"/>
                <a:cs typeface="SimSun"/>
              </a:rPr>
              <a:t>e</a:t>
            </a:r>
            <a:r>
              <a:rPr dirty="0" baseline="1048" sz="3975" spc="-1042">
                <a:solidFill>
                  <a:srgbClr val="0F0F0F"/>
                </a:solidFill>
                <a:latin typeface="SimSun"/>
                <a:cs typeface="SimSun"/>
              </a:rPr>
              <a:t> </a:t>
            </a:r>
            <a:r>
              <a:rPr dirty="0" baseline="1048" sz="3975" spc="-217">
                <a:solidFill>
                  <a:srgbClr val="0F0F0F"/>
                </a:solidFill>
                <a:latin typeface="SimSun"/>
                <a:cs typeface="SimSun"/>
              </a:rPr>
              <a:t>[3*k</a:t>
            </a:r>
            <a:r>
              <a:rPr dirty="0" baseline="1048" sz="3975" spc="-172">
                <a:solidFill>
                  <a:srgbClr val="0F0F0F"/>
                </a:solidFill>
                <a:latin typeface="SimSun"/>
                <a:cs typeface="SimSun"/>
              </a:rPr>
              <a:t>]</a:t>
            </a:r>
            <a:r>
              <a:rPr dirty="0" baseline="1048" sz="3975" spc="-67">
                <a:solidFill>
                  <a:srgbClr val="0F0F0F"/>
                </a:solidFill>
                <a:latin typeface="SimSun"/>
                <a:cs typeface="SimSun"/>
              </a:rPr>
              <a:t>…．置成0</a:t>
            </a:r>
            <a:endParaRPr baseline="1048" sz="3975">
              <a:latin typeface="SimSun"/>
              <a:cs typeface="SimSun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4750">
              <a:latin typeface="SimSun"/>
              <a:cs typeface="SimSun"/>
            </a:endParaRPr>
          </a:p>
          <a:p>
            <a:pPr marL="20955">
              <a:lnSpc>
                <a:spcPct val="100000"/>
              </a:lnSpc>
            </a:pPr>
            <a:r>
              <a:rPr dirty="0" sz="2600" spc="-190">
                <a:solidFill>
                  <a:srgbClr val="111111"/>
                </a:solidFill>
                <a:latin typeface="SimSun"/>
                <a:cs typeface="SimSun"/>
              </a:rPr>
              <a:t>·最后检</a:t>
            </a:r>
            <a:r>
              <a:rPr dirty="0" sz="2600" spc="-905">
                <a:solidFill>
                  <a:srgbClr val="111111"/>
                </a:solidFill>
                <a:latin typeface="SimSun"/>
                <a:cs typeface="SimSun"/>
              </a:rPr>
              <a:t>查</a:t>
            </a:r>
            <a:r>
              <a:rPr dirty="0" sz="2650" spc="-105">
                <a:solidFill>
                  <a:srgbClr val="111111"/>
                </a:solidFill>
                <a:latin typeface="SimSun"/>
                <a:cs typeface="SimSun"/>
              </a:rPr>
              <a:t>isPrime</a:t>
            </a:r>
            <a:r>
              <a:rPr dirty="0" sz="2650" spc="-204">
                <a:solidFill>
                  <a:srgbClr val="111111"/>
                </a:solidFill>
                <a:latin typeface="SimSun"/>
                <a:cs typeface="SimSun"/>
              </a:rPr>
              <a:t>数组，</a:t>
            </a:r>
            <a:r>
              <a:rPr dirty="0" sz="2650" spc="635">
                <a:solidFill>
                  <a:srgbClr val="111111"/>
                </a:solidFill>
                <a:latin typeface="SimSun"/>
                <a:cs typeface="SimSun"/>
              </a:rPr>
              <a:t> </a:t>
            </a:r>
            <a:r>
              <a:rPr dirty="0" sz="2650" spc="-80">
                <a:solidFill>
                  <a:srgbClr val="111111"/>
                </a:solidFill>
                <a:latin typeface="SimSun"/>
                <a:cs typeface="SimSun"/>
              </a:rPr>
              <a:t>输出</a:t>
            </a:r>
            <a:r>
              <a:rPr dirty="0" sz="2650" spc="-50">
                <a:solidFill>
                  <a:srgbClr val="111111"/>
                </a:solidFill>
                <a:latin typeface="SimSun"/>
                <a:cs typeface="SimSun"/>
              </a:rPr>
              <a:t>isPrime</a:t>
            </a:r>
            <a:r>
              <a:rPr dirty="0" sz="2650" spc="-690">
                <a:solidFill>
                  <a:srgbClr val="111111"/>
                </a:solidFill>
                <a:latin typeface="SimSun"/>
                <a:cs typeface="SimSun"/>
              </a:rPr>
              <a:t> </a:t>
            </a:r>
            <a:r>
              <a:rPr dirty="0" sz="2650" spc="-204">
                <a:solidFill>
                  <a:srgbClr val="111111"/>
                </a:solidFill>
                <a:latin typeface="SimSun"/>
                <a:cs typeface="SimSun"/>
              </a:rPr>
              <a:t>[i]</a:t>
            </a:r>
            <a:r>
              <a:rPr dirty="0" sz="2650" spc="-40">
                <a:solidFill>
                  <a:srgbClr val="111111"/>
                </a:solidFill>
                <a:latin typeface="SimSun"/>
                <a:cs typeface="SimSun"/>
              </a:rPr>
              <a:t>为</a:t>
            </a:r>
            <a:r>
              <a:rPr dirty="0" sz="2650" spc="-25">
                <a:solidFill>
                  <a:srgbClr val="111111"/>
                </a:solidFill>
                <a:latin typeface="SimSun"/>
                <a:cs typeface="SimSun"/>
              </a:rPr>
              <a:t>1</a:t>
            </a:r>
            <a:r>
              <a:rPr dirty="0" sz="2650" spc="-40">
                <a:solidFill>
                  <a:srgbClr val="111111"/>
                </a:solidFill>
                <a:latin typeface="SimSun"/>
                <a:cs typeface="SimSun"/>
              </a:rPr>
              <a:t>的那些</a:t>
            </a:r>
            <a:r>
              <a:rPr dirty="0" sz="2650" spc="-25">
                <a:solidFill>
                  <a:srgbClr val="111111"/>
                </a:solidFill>
                <a:latin typeface="SimSun"/>
                <a:cs typeface="SimSun"/>
              </a:rPr>
              <a:t>i</a:t>
            </a:r>
            <a:endParaRPr sz="2650">
              <a:latin typeface="SimSun"/>
              <a:cs typeface="SimSu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10490"/>
            <a:ext cx="8937625" cy="46564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ts val="191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#include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&lt;iostream&gt;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//筛法求素数</a:t>
            </a:r>
            <a:endParaRPr sz="1600">
              <a:latin typeface="Microsoft YaHei"/>
              <a:cs typeface="Microsoft YaHei"/>
            </a:endParaRPr>
          </a:p>
          <a:p>
            <a:pPr marL="12700" marR="6476365">
              <a:lnSpc>
                <a:spcPts val="1920"/>
              </a:lnSpc>
              <a:spcBef>
                <a:spcPts val="50"/>
              </a:spcBef>
            </a:pPr>
            <a:r>
              <a:rPr dirty="0" sz="1600" spc="-5" b="1">
                <a:latin typeface="Courier New"/>
                <a:cs typeface="Courier New"/>
              </a:rPr>
              <a:t>#include &lt;cmath&gt;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using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namespace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std;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860"/>
              </a:lnSpc>
              <a:tabLst>
                <a:tab pos="2085975" algn="l"/>
              </a:tabLst>
            </a:pPr>
            <a:r>
              <a:rPr dirty="0" sz="1600" spc="-5" b="1">
                <a:latin typeface="Courier New"/>
                <a:cs typeface="Courier New"/>
              </a:rPr>
              <a:t>#define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MAX_NUM	10000000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bool</a:t>
            </a:r>
            <a:r>
              <a:rPr dirty="0" sz="1600" spc="2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isPrime[MAX_NUM</a:t>
            </a:r>
            <a:r>
              <a:rPr dirty="0" sz="1600" spc="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10];</a:t>
            </a:r>
            <a:r>
              <a:rPr dirty="0" sz="1600" spc="2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//最终如果isPrime[i]为1，则表</a:t>
            </a:r>
            <a:r>
              <a:rPr dirty="0" sz="1600" spc="5" b="1">
                <a:solidFill>
                  <a:srgbClr val="00AF50"/>
                </a:solidFill>
                <a:latin typeface="Microsoft YaHei"/>
                <a:cs typeface="Microsoft YaHei"/>
              </a:rPr>
              <a:t>示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i</a:t>
            </a:r>
            <a:r>
              <a:rPr dirty="0" sz="1600" spc="5" b="1">
                <a:solidFill>
                  <a:srgbClr val="00AF50"/>
                </a:solidFill>
                <a:latin typeface="Microsoft YaHei"/>
                <a:cs typeface="Microsoft YaHei"/>
              </a:rPr>
              <a:t>是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素数</a:t>
            </a:r>
            <a:endParaRPr sz="1600">
              <a:latin typeface="Microsoft YaHei"/>
              <a:cs typeface="Microsoft YaHei"/>
            </a:endParaRPr>
          </a:p>
          <a:p>
            <a:pPr marL="127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for(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 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2;i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MAX_NUM;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++i)</a:t>
            </a:r>
            <a:r>
              <a:rPr dirty="0" sz="1600" spc="3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//开始假设所有数都是素数</a:t>
            </a:r>
            <a:endParaRPr sz="1600">
              <a:latin typeface="Microsoft YaHei"/>
              <a:cs typeface="Microsoft YaHei"/>
            </a:endParaRPr>
          </a:p>
          <a:p>
            <a:pPr marL="18415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isPrime[i]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true;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for(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 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2;i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&lt;= MAX_NUM;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++i)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spc="40" b="1">
                <a:latin typeface="Courier New"/>
                <a:cs typeface="Courier New"/>
              </a:rPr>
              <a:t> </a:t>
            </a:r>
            <a:r>
              <a:rPr dirty="0" sz="1300" spc="-10" b="1">
                <a:solidFill>
                  <a:srgbClr val="00AF50"/>
                </a:solidFill>
                <a:latin typeface="Microsoft YaHei"/>
                <a:cs typeface="Microsoft YaHei"/>
              </a:rPr>
              <a:t>//</a:t>
            </a:r>
            <a:r>
              <a:rPr dirty="0" sz="1300" spc="-5" b="1">
                <a:solidFill>
                  <a:srgbClr val="00AF50"/>
                </a:solidFill>
                <a:latin typeface="Microsoft YaHei"/>
                <a:cs typeface="Microsoft YaHei"/>
              </a:rPr>
              <a:t>每次将一个素数的所有倍数标记为非</a:t>
            </a:r>
            <a:r>
              <a:rPr dirty="0" sz="1300" spc="5" b="1">
                <a:solidFill>
                  <a:srgbClr val="00AF50"/>
                </a:solidFill>
                <a:latin typeface="Microsoft YaHei"/>
                <a:cs typeface="Microsoft YaHei"/>
              </a:rPr>
              <a:t>素</a:t>
            </a:r>
            <a:r>
              <a:rPr dirty="0" sz="1300" spc="-5" b="1">
                <a:solidFill>
                  <a:srgbClr val="00AF50"/>
                </a:solidFill>
                <a:latin typeface="Microsoft YaHei"/>
                <a:cs typeface="Microsoft YaHei"/>
              </a:rPr>
              <a:t>数</a:t>
            </a:r>
            <a:endParaRPr sz="1300">
              <a:latin typeface="Microsoft YaHei"/>
              <a:cs typeface="Microsoft YaHei"/>
            </a:endParaRPr>
          </a:p>
          <a:p>
            <a:pPr marL="1841500">
              <a:lnSpc>
                <a:spcPts val="1910"/>
              </a:lnSpc>
              <a:spcBef>
                <a:spcPts val="25"/>
              </a:spcBef>
              <a:tabLst>
                <a:tab pos="3920490" algn="l"/>
              </a:tabLst>
            </a:pPr>
            <a:r>
              <a:rPr dirty="0" sz="1600" spc="-5" b="1">
                <a:latin typeface="Courier New"/>
                <a:cs typeface="Courier New"/>
              </a:rPr>
              <a:t>if(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isPrime[i])	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//只标记素数的倍数</a:t>
            </a:r>
            <a:endParaRPr sz="1600">
              <a:latin typeface="Microsoft YaHei"/>
              <a:cs typeface="Microsoft YaHei"/>
            </a:endParaRPr>
          </a:p>
          <a:p>
            <a:pPr marL="3670300" marR="5080" indent="-914400">
              <a:lnSpc>
                <a:spcPts val="1939"/>
              </a:lnSpc>
              <a:spcBef>
                <a:spcPts val="40"/>
              </a:spcBef>
            </a:pPr>
            <a:r>
              <a:rPr dirty="0" sz="1600" spc="-5" b="1">
                <a:latin typeface="Courier New"/>
                <a:cs typeface="Courier New"/>
              </a:rPr>
              <a:t>for( </a:t>
            </a:r>
            <a:r>
              <a:rPr dirty="0" sz="1600" b="1">
                <a:latin typeface="Courier New"/>
                <a:cs typeface="Courier New"/>
              </a:rPr>
              <a:t>int </a:t>
            </a:r>
            <a:r>
              <a:rPr dirty="0" sz="1600" spc="-5" b="1">
                <a:latin typeface="Courier New"/>
                <a:cs typeface="Courier New"/>
              </a:rPr>
              <a:t>j =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2 *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MAX_NUM;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i)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isPrime[j]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false;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//将素数</a:t>
            </a:r>
            <a:r>
              <a:rPr dirty="0" sz="1600" spc="20" b="1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i</a:t>
            </a:r>
            <a:r>
              <a:rPr dirty="0" sz="1600" spc="-10" b="1">
                <a:solidFill>
                  <a:srgbClr val="00AF50"/>
                </a:solidFill>
                <a:latin typeface="Microsoft YaHei"/>
                <a:cs typeface="Microsoft YaHei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的倍数标记为非素数</a:t>
            </a:r>
            <a:endParaRPr sz="1600">
              <a:latin typeface="Microsoft YaHei"/>
              <a:cs typeface="Microsoft YaHei"/>
            </a:endParaRPr>
          </a:p>
          <a:p>
            <a:pPr marL="927100">
              <a:lnSpc>
                <a:spcPts val="183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for(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int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 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2;i &lt;=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MAX_NUM; ++i)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if(</a:t>
            </a:r>
            <a:r>
              <a:rPr dirty="0" sz="1600" spc="-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isPrime[i])</a:t>
            </a:r>
            <a:endParaRPr sz="1600">
              <a:latin typeface="Courier New"/>
              <a:cs typeface="Courier New"/>
            </a:endParaRPr>
          </a:p>
          <a:p>
            <a:pPr marL="27559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 i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 </a:t>
            </a:r>
            <a:r>
              <a:rPr dirty="0" sz="1600" spc="-10" b="1">
                <a:latin typeface="Courier New"/>
                <a:cs typeface="Courier New"/>
              </a:rPr>
              <a:t>endl;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04886" y="4698898"/>
            <a:ext cx="11684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德国国王湖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48741" y="2350389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数组的初始化</a:t>
            </a:r>
            <a:endParaRPr sz="24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16935" y="428116"/>
            <a:ext cx="6228715" cy="4195698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数组的初始化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27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01218" y="1630426"/>
            <a:ext cx="7077075" cy="15506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在定义一个一维数组的</a:t>
            </a:r>
            <a:r>
              <a:rPr dirty="0" sz="2000" spc="-15">
                <a:latin typeface="Microsoft YaHei"/>
                <a:cs typeface="Microsoft YaHei"/>
              </a:rPr>
              <a:t>同</a:t>
            </a:r>
            <a:r>
              <a:rPr dirty="0" sz="2000">
                <a:latin typeface="Microsoft YaHei"/>
                <a:cs typeface="Microsoft YaHei"/>
              </a:rPr>
              <a:t>时，</a:t>
            </a:r>
            <a:r>
              <a:rPr dirty="0" sz="2000" spc="-15">
                <a:latin typeface="Microsoft YaHei"/>
                <a:cs typeface="Microsoft YaHei"/>
              </a:rPr>
              <a:t>就</a:t>
            </a:r>
            <a:r>
              <a:rPr dirty="0" sz="2000">
                <a:latin typeface="Microsoft YaHei"/>
                <a:cs typeface="Microsoft YaHei"/>
              </a:rPr>
              <a:t>可以</a:t>
            </a:r>
            <a:r>
              <a:rPr dirty="0" sz="2000" spc="-15">
                <a:latin typeface="Microsoft YaHei"/>
                <a:cs typeface="Microsoft YaHei"/>
              </a:rPr>
              <a:t>给</a:t>
            </a:r>
            <a:r>
              <a:rPr dirty="0" sz="2000">
                <a:latin typeface="Microsoft YaHei"/>
                <a:cs typeface="Microsoft YaHei"/>
              </a:rPr>
              <a:t>数组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的元</a:t>
            </a:r>
            <a:r>
              <a:rPr dirty="0" sz="2000" spc="-15">
                <a:latin typeface="Microsoft YaHei"/>
                <a:cs typeface="Microsoft YaHei"/>
              </a:rPr>
              <a:t>素</a:t>
            </a:r>
            <a:r>
              <a:rPr dirty="0" sz="2000">
                <a:latin typeface="Microsoft YaHei"/>
                <a:cs typeface="Microsoft YaHei"/>
              </a:rPr>
              <a:t>赋初</a:t>
            </a:r>
            <a:r>
              <a:rPr dirty="0" sz="2000" spc="-15">
                <a:latin typeface="Microsoft YaHei"/>
                <a:cs typeface="Microsoft YaHei"/>
              </a:rPr>
              <a:t>值</a:t>
            </a:r>
            <a:r>
              <a:rPr dirty="0" sz="2000">
                <a:latin typeface="Microsoft YaHei"/>
                <a:cs typeface="Microsoft YaHei"/>
              </a:rPr>
              <a:t>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311150">
              <a:lnSpc>
                <a:spcPct val="100000"/>
              </a:lnSpc>
            </a:pP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类型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名</a:t>
            </a:r>
            <a:r>
              <a:rPr dirty="0" sz="2000" spc="-80">
                <a:solidFill>
                  <a:srgbClr val="070CEB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数组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名</a:t>
            </a: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[常量表达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式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]={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值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，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值……</a:t>
            </a:r>
            <a:r>
              <a:rPr dirty="0" sz="2000" spc="-10">
                <a:solidFill>
                  <a:srgbClr val="070CEB"/>
                </a:solidFill>
                <a:latin typeface="Microsoft YaHei"/>
                <a:cs typeface="Microsoft YaHei"/>
              </a:rPr>
              <a:t>值</a:t>
            </a:r>
            <a:r>
              <a:rPr dirty="0" sz="2000" spc="-5">
                <a:solidFill>
                  <a:srgbClr val="070CEB"/>
                </a:solidFill>
                <a:latin typeface="Microsoft YaHei"/>
                <a:cs typeface="Microsoft YaHei"/>
              </a:rPr>
              <a:t>}；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{</a:t>
            </a:r>
            <a:r>
              <a:rPr dirty="0" sz="2000" spc="-2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}中的各数据值即为</a:t>
            </a:r>
            <a:r>
              <a:rPr dirty="0" sz="2000" spc="-15">
                <a:latin typeface="Microsoft YaHei"/>
                <a:cs typeface="Microsoft YaHei"/>
              </a:rPr>
              <a:t>各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初值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值之</a:t>
            </a:r>
            <a:r>
              <a:rPr dirty="0" sz="2000" spc="-15">
                <a:latin typeface="Microsoft YaHei"/>
                <a:cs typeface="Microsoft YaHei"/>
              </a:rPr>
              <a:t>间</a:t>
            </a:r>
            <a:r>
              <a:rPr dirty="0" sz="2000">
                <a:latin typeface="Microsoft YaHei"/>
                <a:cs typeface="Microsoft YaHei"/>
              </a:rPr>
              <a:t>用逗</a:t>
            </a:r>
            <a:r>
              <a:rPr dirty="0" sz="2000" spc="-15">
                <a:latin typeface="Microsoft YaHei"/>
                <a:cs typeface="Microsoft YaHei"/>
              </a:rPr>
              <a:t>号</a:t>
            </a:r>
            <a:r>
              <a:rPr dirty="0" sz="2000">
                <a:latin typeface="Microsoft YaHei"/>
                <a:cs typeface="Microsoft YaHei"/>
              </a:rPr>
              <a:t>间隔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数组的初始化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28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01218" y="1567052"/>
            <a:ext cx="5206365" cy="94551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a[10]={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0,1,2,3,4,5,6,7,8,9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};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21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926465" algn="l"/>
              </a:tabLst>
            </a:pPr>
            <a:r>
              <a:rPr dirty="0" sz="2000" b="1">
                <a:latin typeface="Microsoft YaHei"/>
                <a:cs typeface="Microsoft YaHei"/>
              </a:rPr>
              <a:t>效果：	</a:t>
            </a:r>
            <a:r>
              <a:rPr dirty="0" sz="2000" spc="-5" b="1">
                <a:latin typeface="Courier New"/>
                <a:cs typeface="Courier New"/>
              </a:rPr>
              <a:t>a[0]=0;a[1]=1...a[9]=9;</a:t>
            </a:r>
            <a:endParaRPr sz="2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825621" y="2154377"/>
            <a:ext cx="932815" cy="4521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563880" algn="l"/>
              </a:tabLst>
            </a:pPr>
            <a:r>
              <a:rPr dirty="0" sz="2800" spc="-5">
                <a:solidFill>
                  <a:srgbClr val="1F487C"/>
                </a:solidFill>
                <a:latin typeface="Microsoft YaHei"/>
                <a:cs typeface="Microsoft YaHei"/>
              </a:rPr>
              <a:t>数</a:t>
            </a:r>
            <a:r>
              <a:rPr dirty="0" sz="2800" spc="-5">
                <a:solidFill>
                  <a:srgbClr val="1F487C"/>
                </a:solidFill>
                <a:latin typeface="Microsoft YaHei"/>
                <a:cs typeface="Microsoft YaHei"/>
              </a:rPr>
              <a:t>	</a:t>
            </a:r>
            <a:r>
              <a:rPr dirty="0" sz="2800" spc="-5">
                <a:solidFill>
                  <a:srgbClr val="1F487C"/>
                </a:solidFill>
                <a:latin typeface="Microsoft YaHei"/>
                <a:cs typeface="Microsoft YaHei"/>
              </a:rPr>
              <a:t>组</a:t>
            </a:r>
            <a:endParaRPr sz="2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数组的初始化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29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01218" y="1647825"/>
            <a:ext cx="8590915" cy="1855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数组初始化时，{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}中值的个数可以</a:t>
            </a:r>
            <a:r>
              <a:rPr dirty="0" sz="2000" spc="-15">
                <a:latin typeface="Microsoft YaHei"/>
                <a:cs typeface="Microsoft YaHei"/>
              </a:rPr>
              <a:t>少</a:t>
            </a:r>
            <a:r>
              <a:rPr dirty="0" sz="2000">
                <a:latin typeface="Microsoft YaHei"/>
                <a:cs typeface="Microsoft YaHei"/>
              </a:rPr>
              <a:t>于元</a:t>
            </a:r>
            <a:r>
              <a:rPr dirty="0" sz="2000" spc="-15">
                <a:latin typeface="Microsoft YaHei"/>
                <a:cs typeface="Microsoft YaHei"/>
              </a:rPr>
              <a:t>素</a:t>
            </a:r>
            <a:r>
              <a:rPr dirty="0" sz="2000">
                <a:latin typeface="Microsoft YaHei"/>
                <a:cs typeface="Microsoft YaHei"/>
              </a:rPr>
              <a:t>个数</a:t>
            </a:r>
            <a:r>
              <a:rPr dirty="0" sz="2000" spc="-15">
                <a:latin typeface="Microsoft YaHei"/>
                <a:cs typeface="Microsoft YaHei"/>
              </a:rPr>
              <a:t>。</a:t>
            </a:r>
            <a:r>
              <a:rPr dirty="0" sz="2000">
                <a:latin typeface="Microsoft YaHei"/>
                <a:cs typeface="Microsoft YaHei"/>
              </a:rPr>
              <a:t>相当</a:t>
            </a:r>
            <a:r>
              <a:rPr dirty="0" sz="2000" spc="-15">
                <a:latin typeface="Microsoft YaHei"/>
                <a:cs typeface="Microsoft YaHei"/>
              </a:rPr>
              <a:t>于</a:t>
            </a:r>
            <a:r>
              <a:rPr dirty="0" sz="2000">
                <a:latin typeface="Microsoft YaHei"/>
                <a:cs typeface="Microsoft YaHei"/>
              </a:rPr>
              <a:t>只给</a:t>
            </a:r>
            <a:r>
              <a:rPr dirty="0" sz="2000" spc="-15">
                <a:latin typeface="Microsoft YaHei"/>
                <a:cs typeface="Microsoft YaHei"/>
              </a:rPr>
              <a:t>前</a:t>
            </a:r>
            <a:r>
              <a:rPr dirty="0" sz="2000">
                <a:latin typeface="Microsoft YaHei"/>
                <a:cs typeface="Microsoft YaHei"/>
              </a:rPr>
              <a:t>面部</a:t>
            </a:r>
            <a:r>
              <a:rPr dirty="0" sz="2000" spc="-15">
                <a:latin typeface="Microsoft YaHei"/>
                <a:cs typeface="Microsoft YaHei"/>
              </a:rPr>
              <a:t>分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赋值，而后面的元素，</a:t>
            </a:r>
            <a:r>
              <a:rPr dirty="0" sz="2000" spc="-10">
                <a:latin typeface="Microsoft YaHei"/>
                <a:cs typeface="Microsoft YaHei"/>
              </a:rPr>
              <a:t>其</a:t>
            </a:r>
            <a:r>
              <a:rPr dirty="0" sz="2000">
                <a:latin typeface="Microsoft YaHei"/>
                <a:cs typeface="Microsoft YaHei"/>
              </a:rPr>
              <a:t>存储</a:t>
            </a:r>
            <a:r>
              <a:rPr dirty="0" sz="2000" spc="-10">
                <a:latin typeface="Microsoft YaHei"/>
                <a:cs typeface="Microsoft YaHei"/>
              </a:rPr>
              <a:t>空</a:t>
            </a:r>
            <a:r>
              <a:rPr dirty="0" sz="2000">
                <a:latin typeface="Microsoft YaHei"/>
                <a:cs typeface="Microsoft YaHei"/>
              </a:rPr>
              <a:t>间里</a:t>
            </a:r>
            <a:r>
              <a:rPr dirty="0" sz="2000" spc="-10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每个</a:t>
            </a:r>
            <a:r>
              <a:rPr dirty="0" sz="2000" spc="-10">
                <a:latin typeface="Microsoft YaHei"/>
                <a:cs typeface="Microsoft YaHei"/>
              </a:rPr>
              <a:t>字</a:t>
            </a:r>
            <a:r>
              <a:rPr dirty="0" sz="2000">
                <a:latin typeface="Microsoft YaHei"/>
                <a:cs typeface="Microsoft YaHei"/>
              </a:rPr>
              <a:t>节都</a:t>
            </a:r>
            <a:r>
              <a:rPr dirty="0" sz="2000" spc="-10">
                <a:latin typeface="Microsoft YaHei"/>
                <a:cs typeface="Microsoft YaHei"/>
              </a:rPr>
              <a:t>被</a:t>
            </a:r>
            <a:r>
              <a:rPr dirty="0" sz="2000">
                <a:latin typeface="Microsoft YaHei"/>
                <a:cs typeface="Microsoft YaHei"/>
              </a:rPr>
              <a:t>写入</a:t>
            </a:r>
            <a:r>
              <a:rPr dirty="0" sz="2000" spc="-10">
                <a:latin typeface="Microsoft YaHei"/>
                <a:cs typeface="Microsoft YaHei"/>
              </a:rPr>
              <a:t>二</a:t>
            </a:r>
            <a:r>
              <a:rPr dirty="0" sz="2000">
                <a:latin typeface="Microsoft YaHei"/>
                <a:cs typeface="Microsoft YaHei"/>
              </a:rPr>
              <a:t>进制</a:t>
            </a:r>
            <a:r>
              <a:rPr dirty="0" sz="2000" spc="-5">
                <a:latin typeface="Microsoft YaHei"/>
                <a:cs typeface="Microsoft YaHei"/>
              </a:rPr>
              <a:t>数</a:t>
            </a:r>
            <a:r>
              <a:rPr dirty="0" sz="2000" spc="5">
                <a:latin typeface="Microsoft YaHei"/>
                <a:cs typeface="Microsoft YaHei"/>
              </a:rPr>
              <a:t>0：</a:t>
            </a:r>
            <a:endParaRPr sz="2000">
              <a:latin typeface="Microsoft YaHei"/>
              <a:cs typeface="Microsoft YaHei"/>
            </a:endParaRPr>
          </a:p>
          <a:p>
            <a:pPr marL="469900">
              <a:lnSpc>
                <a:spcPct val="100000"/>
              </a:lnSpc>
              <a:spcBef>
                <a:spcPts val="2245"/>
              </a:spcBef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a[10]={0,1,2,3,4};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2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只给</a:t>
            </a:r>
            <a:r>
              <a:rPr dirty="0" sz="2000">
                <a:latin typeface="Microsoft YaHei"/>
                <a:cs typeface="Microsoft YaHei"/>
              </a:rPr>
              <a:t>a[0</a:t>
            </a:r>
            <a:r>
              <a:rPr dirty="0" sz="2000" spc="-5">
                <a:latin typeface="Microsoft YaHei"/>
                <a:cs typeface="Microsoft YaHei"/>
              </a:rPr>
              <a:t>]～</a:t>
            </a:r>
            <a:r>
              <a:rPr dirty="0" sz="2000">
                <a:latin typeface="Microsoft YaHei"/>
                <a:cs typeface="Microsoft YaHei"/>
              </a:rPr>
              <a:t>a</a:t>
            </a:r>
            <a:r>
              <a:rPr dirty="0" sz="2000" spc="-20">
                <a:latin typeface="Microsoft YaHei"/>
                <a:cs typeface="Microsoft YaHei"/>
              </a:rPr>
              <a:t>[</a:t>
            </a:r>
            <a:r>
              <a:rPr dirty="0" sz="2000" spc="-5">
                <a:latin typeface="Microsoft YaHei"/>
                <a:cs typeface="Microsoft YaHei"/>
              </a:rPr>
              <a:t>4</a:t>
            </a:r>
            <a:r>
              <a:rPr dirty="0" sz="2000" spc="-15">
                <a:latin typeface="Microsoft YaHei"/>
                <a:cs typeface="Microsoft YaHei"/>
              </a:rPr>
              <a:t>]</a:t>
            </a:r>
            <a:r>
              <a:rPr dirty="0" sz="2000" spc="5">
                <a:latin typeface="Microsoft YaHei"/>
                <a:cs typeface="Microsoft YaHei"/>
              </a:rPr>
              <a:t>5个</a:t>
            </a:r>
            <a:r>
              <a:rPr dirty="0" sz="2000" spc="-15">
                <a:latin typeface="Microsoft YaHei"/>
                <a:cs typeface="Microsoft YaHei"/>
              </a:rPr>
              <a:t>元</a:t>
            </a:r>
            <a:r>
              <a:rPr dirty="0" sz="2000" spc="5">
                <a:latin typeface="Microsoft YaHei"/>
                <a:cs typeface="Microsoft YaHei"/>
              </a:rPr>
              <a:t>素赋</a:t>
            </a:r>
            <a:r>
              <a:rPr dirty="0" sz="2000" spc="-20">
                <a:latin typeface="Microsoft YaHei"/>
                <a:cs typeface="Microsoft YaHei"/>
              </a:rPr>
              <a:t>值</a:t>
            </a:r>
            <a:r>
              <a:rPr dirty="0" sz="2000" spc="5">
                <a:latin typeface="Microsoft YaHei"/>
                <a:cs typeface="Microsoft YaHei"/>
              </a:rPr>
              <a:t>，而</a:t>
            </a:r>
            <a:r>
              <a:rPr dirty="0" sz="2000" spc="-15">
                <a:latin typeface="Microsoft YaHei"/>
                <a:cs typeface="Microsoft YaHei"/>
              </a:rPr>
              <a:t>后</a:t>
            </a:r>
            <a:r>
              <a:rPr dirty="0" sz="2000" spc="-5">
                <a:latin typeface="Microsoft YaHei"/>
                <a:cs typeface="Microsoft YaHei"/>
              </a:rPr>
              <a:t>5</a:t>
            </a:r>
            <a:r>
              <a:rPr dirty="0" sz="2000" spc="5">
                <a:latin typeface="Microsoft YaHei"/>
                <a:cs typeface="Microsoft YaHei"/>
              </a:rPr>
              <a:t>个元</a:t>
            </a:r>
            <a:r>
              <a:rPr dirty="0" sz="2000" spc="-20">
                <a:latin typeface="Microsoft YaHei"/>
                <a:cs typeface="Microsoft YaHei"/>
              </a:rPr>
              <a:t>素</a:t>
            </a:r>
            <a:r>
              <a:rPr dirty="0" sz="2000" spc="5">
                <a:latin typeface="Microsoft YaHei"/>
                <a:cs typeface="Microsoft YaHei"/>
              </a:rPr>
              <a:t>自动</a:t>
            </a:r>
            <a:r>
              <a:rPr dirty="0" sz="2000" spc="-15">
                <a:latin typeface="Microsoft YaHei"/>
                <a:cs typeface="Microsoft YaHei"/>
              </a:rPr>
              <a:t>赋</a:t>
            </a:r>
            <a:r>
              <a:rPr dirty="0" sz="2000" spc="5">
                <a:latin typeface="Microsoft YaHei"/>
                <a:cs typeface="Microsoft YaHei"/>
              </a:rPr>
              <a:t>0值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48741" y="2167508"/>
            <a:ext cx="1854200" cy="7569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 indent="1524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用数组取代 复杂分支结构</a:t>
            </a:r>
            <a:endParaRPr sz="2400">
              <a:latin typeface="Microsoft YaHei"/>
              <a:cs typeface="Microsoft YaHe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16935" y="428116"/>
            <a:ext cx="6228715" cy="418045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7531734" y="4676166"/>
            <a:ext cx="1397000" cy="327660"/>
          </a:xfrm>
          <a:prstGeom prst="rect">
            <a:avLst/>
          </a:prstGeom>
        </p:spPr>
        <p:txBody>
          <a:bodyPr wrap="square" lIns="0" tIns="2603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04"/>
              </a:spcBef>
            </a:pPr>
            <a:r>
              <a:rPr dirty="0" sz="1800">
                <a:latin typeface="Microsoft YaHei"/>
                <a:cs typeface="Microsoft YaHei"/>
              </a:rPr>
              <a:t>罗马古城遗址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用数组取代复杂分支结构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31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2229739"/>
            <a:ext cx="8348345" cy="330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0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有时会用一个数组存放</a:t>
            </a:r>
            <a:r>
              <a:rPr dirty="0" sz="2000" spc="-15">
                <a:latin typeface="Microsoft YaHei"/>
                <a:cs typeface="Microsoft YaHei"/>
              </a:rPr>
              <a:t>一</a:t>
            </a:r>
            <a:r>
              <a:rPr dirty="0" sz="2000">
                <a:latin typeface="Microsoft YaHei"/>
                <a:cs typeface="Microsoft YaHei"/>
              </a:rPr>
              <a:t>些固</a:t>
            </a:r>
            <a:r>
              <a:rPr dirty="0" sz="2000" spc="-15">
                <a:latin typeface="Microsoft YaHei"/>
                <a:cs typeface="Microsoft YaHei"/>
              </a:rPr>
              <a:t>定</a:t>
            </a:r>
            <a:r>
              <a:rPr dirty="0" sz="2000">
                <a:latin typeface="Microsoft YaHei"/>
                <a:cs typeface="Microsoft YaHei"/>
              </a:rPr>
              <a:t>不变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值，</a:t>
            </a:r>
            <a:r>
              <a:rPr dirty="0" sz="2000" spc="-15">
                <a:latin typeface="Microsoft YaHei"/>
                <a:cs typeface="Microsoft YaHei"/>
              </a:rPr>
              <a:t>以</a:t>
            </a:r>
            <a:r>
              <a:rPr dirty="0" sz="2000">
                <a:latin typeface="Microsoft YaHei"/>
                <a:cs typeface="Microsoft YaHei"/>
              </a:rPr>
              <a:t>取代</a:t>
            </a:r>
            <a:r>
              <a:rPr dirty="0" sz="2000" spc="-15">
                <a:latin typeface="Microsoft YaHei"/>
                <a:cs typeface="Microsoft YaHei"/>
              </a:rPr>
              <a:t>复</a:t>
            </a:r>
            <a:r>
              <a:rPr dirty="0" sz="2000">
                <a:latin typeface="Microsoft YaHei"/>
                <a:cs typeface="Microsoft YaHei"/>
              </a:rPr>
              <a:t>杂的</a:t>
            </a:r>
            <a:r>
              <a:rPr dirty="0" sz="2000" spc="-15">
                <a:latin typeface="Microsoft YaHei"/>
                <a:cs typeface="Microsoft YaHei"/>
              </a:rPr>
              <a:t>程</a:t>
            </a:r>
            <a:r>
              <a:rPr dirty="0" sz="2000">
                <a:latin typeface="Microsoft YaHei"/>
                <a:cs typeface="Microsoft YaHei"/>
              </a:rPr>
              <a:t>序分</a:t>
            </a:r>
            <a:r>
              <a:rPr dirty="0" sz="2000" spc="-15">
                <a:latin typeface="Microsoft YaHei"/>
                <a:cs typeface="Microsoft YaHei"/>
              </a:rPr>
              <a:t>支</a:t>
            </a:r>
            <a:r>
              <a:rPr dirty="0" sz="2000">
                <a:latin typeface="Microsoft YaHei"/>
                <a:cs typeface="Microsoft YaHei"/>
              </a:rPr>
              <a:t>结构。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用数组取代复杂分支结构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32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2229739"/>
            <a:ext cx="8633460" cy="15506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0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有时会用一个数组存放</a:t>
            </a:r>
            <a:r>
              <a:rPr dirty="0" sz="2000" spc="-15">
                <a:latin typeface="Microsoft YaHei"/>
                <a:cs typeface="Microsoft YaHei"/>
              </a:rPr>
              <a:t>一</a:t>
            </a:r>
            <a:r>
              <a:rPr dirty="0" sz="2000">
                <a:latin typeface="Microsoft YaHei"/>
                <a:cs typeface="Microsoft YaHei"/>
              </a:rPr>
              <a:t>些固</a:t>
            </a:r>
            <a:r>
              <a:rPr dirty="0" sz="2000" spc="-15">
                <a:latin typeface="Microsoft YaHei"/>
                <a:cs typeface="Microsoft YaHei"/>
              </a:rPr>
              <a:t>定</a:t>
            </a:r>
            <a:r>
              <a:rPr dirty="0" sz="2000">
                <a:latin typeface="Microsoft YaHei"/>
                <a:cs typeface="Microsoft YaHei"/>
              </a:rPr>
              <a:t>不变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值，</a:t>
            </a:r>
            <a:r>
              <a:rPr dirty="0" sz="2000" spc="-15">
                <a:latin typeface="Microsoft YaHei"/>
                <a:cs typeface="Microsoft YaHei"/>
              </a:rPr>
              <a:t>以</a:t>
            </a:r>
            <a:r>
              <a:rPr dirty="0" sz="2000">
                <a:latin typeface="Microsoft YaHei"/>
                <a:cs typeface="Microsoft YaHei"/>
              </a:rPr>
              <a:t>取代</a:t>
            </a:r>
            <a:r>
              <a:rPr dirty="0" sz="2000" spc="-15">
                <a:latin typeface="Microsoft YaHei"/>
                <a:cs typeface="Microsoft YaHei"/>
              </a:rPr>
              <a:t>复</a:t>
            </a:r>
            <a:r>
              <a:rPr dirty="0" sz="2000">
                <a:latin typeface="Microsoft YaHei"/>
                <a:cs typeface="Microsoft YaHei"/>
              </a:rPr>
              <a:t>杂的</a:t>
            </a:r>
            <a:r>
              <a:rPr dirty="0" sz="2000" spc="-15">
                <a:latin typeface="Microsoft YaHei"/>
                <a:cs typeface="Microsoft YaHei"/>
              </a:rPr>
              <a:t>程</a:t>
            </a:r>
            <a:r>
              <a:rPr dirty="0" sz="2000">
                <a:latin typeface="Microsoft YaHei"/>
                <a:cs typeface="Microsoft YaHei"/>
              </a:rPr>
              <a:t>序分</a:t>
            </a:r>
            <a:r>
              <a:rPr dirty="0" sz="2000" spc="-15">
                <a:latin typeface="Microsoft YaHei"/>
                <a:cs typeface="Microsoft YaHei"/>
              </a:rPr>
              <a:t>支</a:t>
            </a:r>
            <a:r>
              <a:rPr dirty="0" sz="2000">
                <a:latin typeface="Microsoft YaHei"/>
                <a:cs typeface="Microsoft YaHei"/>
              </a:rPr>
              <a:t>结构。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12700" marR="5080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例：</a:t>
            </a:r>
            <a:r>
              <a:rPr dirty="0" sz="2000" spc="5">
                <a:latin typeface="Microsoft YaHei"/>
                <a:cs typeface="Microsoft YaHei"/>
              </a:rPr>
              <a:t>接受一个整数作为</a:t>
            </a:r>
            <a:r>
              <a:rPr dirty="0" sz="2000" spc="-10">
                <a:latin typeface="Microsoft YaHei"/>
                <a:cs typeface="Microsoft YaHei"/>
              </a:rPr>
              <a:t>输</a:t>
            </a:r>
            <a:r>
              <a:rPr dirty="0" sz="2000" spc="5">
                <a:latin typeface="Microsoft YaHei"/>
                <a:cs typeface="Microsoft YaHei"/>
              </a:rPr>
              <a:t>入，</a:t>
            </a:r>
            <a:r>
              <a:rPr dirty="0" sz="2000" spc="-10">
                <a:latin typeface="Microsoft YaHei"/>
                <a:cs typeface="Microsoft YaHei"/>
              </a:rPr>
              <a:t>如</a:t>
            </a:r>
            <a:r>
              <a:rPr dirty="0" sz="2000" spc="5">
                <a:latin typeface="Microsoft YaHei"/>
                <a:cs typeface="Microsoft YaHei"/>
              </a:rPr>
              <a:t>果输</a:t>
            </a:r>
            <a:r>
              <a:rPr dirty="0" sz="2000" spc="-40">
                <a:latin typeface="Microsoft YaHei"/>
                <a:cs typeface="Microsoft YaHei"/>
              </a:rPr>
              <a:t>入</a:t>
            </a:r>
            <a:r>
              <a:rPr dirty="0" sz="2000" spc="-5">
                <a:latin typeface="Microsoft YaHei"/>
                <a:cs typeface="Microsoft YaHei"/>
              </a:rPr>
              <a:t>1</a:t>
            </a:r>
            <a:r>
              <a:rPr dirty="0" sz="2000" spc="5">
                <a:latin typeface="Microsoft YaHei"/>
                <a:cs typeface="Microsoft YaHei"/>
              </a:rPr>
              <a:t>，则</a:t>
            </a:r>
            <a:r>
              <a:rPr dirty="0" sz="2000" spc="-20">
                <a:latin typeface="Microsoft YaHei"/>
                <a:cs typeface="Microsoft YaHei"/>
              </a:rPr>
              <a:t>输</a:t>
            </a:r>
            <a:r>
              <a:rPr dirty="0" sz="2000" spc="5">
                <a:latin typeface="Microsoft YaHei"/>
                <a:cs typeface="Microsoft YaHei"/>
              </a:rPr>
              <a:t>出</a:t>
            </a:r>
            <a:r>
              <a:rPr dirty="0" sz="2000">
                <a:latin typeface="Microsoft YaHei"/>
                <a:cs typeface="Microsoft YaHei"/>
              </a:rPr>
              <a:t>“</a:t>
            </a:r>
            <a:r>
              <a:rPr dirty="0" sz="2000" spc="-1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ond</a:t>
            </a:r>
            <a:r>
              <a:rPr dirty="0" sz="2000" spc="-25">
                <a:latin typeface="Microsoft YaHei"/>
                <a:cs typeface="Microsoft YaHei"/>
              </a:rPr>
              <a:t>a</a:t>
            </a:r>
            <a:r>
              <a:rPr dirty="0" sz="2000">
                <a:latin typeface="Microsoft YaHei"/>
                <a:cs typeface="Microsoft YaHei"/>
              </a:rPr>
              <a:t>y”，输入2</a:t>
            </a:r>
            <a:r>
              <a:rPr dirty="0" sz="2000" spc="-15">
                <a:latin typeface="Microsoft YaHei"/>
                <a:cs typeface="Microsoft YaHei"/>
              </a:rPr>
              <a:t>，则 </a:t>
            </a:r>
            <a:r>
              <a:rPr dirty="0" sz="2000">
                <a:latin typeface="Microsoft YaHei"/>
                <a:cs typeface="Microsoft YaHei"/>
              </a:rPr>
              <a:t>输出</a:t>
            </a:r>
            <a:r>
              <a:rPr dirty="0" sz="2000" spc="-20">
                <a:latin typeface="Microsoft YaHei"/>
                <a:cs typeface="Microsoft YaHei"/>
              </a:rPr>
              <a:t>“Tuesday”……</a:t>
            </a:r>
            <a:r>
              <a:rPr dirty="0" sz="2000">
                <a:latin typeface="Microsoft YaHei"/>
                <a:cs typeface="Microsoft YaHei"/>
              </a:rPr>
              <a:t>输</a:t>
            </a:r>
            <a:r>
              <a:rPr dirty="0" sz="2000" spc="-5">
                <a:latin typeface="Microsoft YaHei"/>
                <a:cs typeface="Microsoft YaHei"/>
              </a:rPr>
              <a:t>入</a:t>
            </a:r>
            <a:r>
              <a:rPr dirty="0" sz="2000" spc="-10">
                <a:latin typeface="Microsoft YaHei"/>
                <a:cs typeface="Microsoft YaHei"/>
              </a:rPr>
              <a:t>7,</a:t>
            </a:r>
            <a:r>
              <a:rPr dirty="0" sz="2000">
                <a:latin typeface="Microsoft YaHei"/>
                <a:cs typeface="Microsoft YaHei"/>
              </a:rPr>
              <a:t>则输出</a:t>
            </a:r>
            <a:r>
              <a:rPr dirty="0" sz="2000" spc="-5">
                <a:latin typeface="Microsoft YaHei"/>
                <a:cs typeface="Microsoft YaHei"/>
              </a:rPr>
              <a:t>“Sunday”，</a:t>
            </a:r>
            <a:r>
              <a:rPr dirty="0" sz="2000" spc="-15">
                <a:latin typeface="Microsoft YaHei"/>
                <a:cs typeface="Microsoft YaHei"/>
              </a:rPr>
              <a:t>输</a:t>
            </a:r>
            <a:r>
              <a:rPr dirty="0" sz="2000">
                <a:latin typeface="Microsoft YaHei"/>
                <a:cs typeface="Microsoft YaHei"/>
              </a:rPr>
              <a:t>入其</a:t>
            </a:r>
            <a:r>
              <a:rPr dirty="0" sz="2000" spc="-15">
                <a:latin typeface="Microsoft YaHei"/>
                <a:cs typeface="Microsoft YaHei"/>
              </a:rPr>
              <a:t>他</a:t>
            </a:r>
            <a:r>
              <a:rPr dirty="0" sz="2000">
                <a:latin typeface="Microsoft YaHei"/>
                <a:cs typeface="Microsoft YaHei"/>
              </a:rPr>
              <a:t>数，</a:t>
            </a:r>
            <a:r>
              <a:rPr dirty="0" sz="2000" spc="-15">
                <a:latin typeface="Microsoft YaHei"/>
                <a:cs typeface="Microsoft YaHei"/>
              </a:rPr>
              <a:t>则</a:t>
            </a:r>
            <a:r>
              <a:rPr dirty="0" sz="2000">
                <a:latin typeface="Microsoft YaHei"/>
                <a:cs typeface="Microsoft YaHei"/>
              </a:rPr>
              <a:t>输出 </a:t>
            </a:r>
            <a:r>
              <a:rPr dirty="0" sz="2000" spc="-5">
                <a:latin typeface="Microsoft YaHei"/>
                <a:cs typeface="Microsoft YaHei"/>
              </a:rPr>
              <a:t>“Illegal”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用数组取代复杂分支结构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632840"/>
            <a:ext cx="7828915" cy="41414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#include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&lt;iostream&gt;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145"/>
              </a:lnSpc>
              <a:spcBef>
                <a:spcPts val="35"/>
              </a:spcBef>
            </a:pPr>
            <a:r>
              <a:rPr dirty="0" sz="1800" spc="-5" b="1">
                <a:latin typeface="Courier New"/>
                <a:cs typeface="Courier New"/>
              </a:rPr>
              <a:t>#include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&lt;string&gt;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使用</a:t>
            </a:r>
            <a:r>
              <a:rPr dirty="0" sz="1800" spc="-10" b="1">
                <a:solidFill>
                  <a:srgbClr val="00AF50"/>
                </a:solidFill>
                <a:latin typeface="Courier New"/>
                <a:cs typeface="Courier New"/>
              </a:rPr>
              <a:t>string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须包含此“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头文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件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”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2145"/>
              </a:lnSpc>
            </a:pPr>
            <a:r>
              <a:rPr dirty="0" sz="1800" spc="-10" b="1">
                <a:latin typeface="Courier New"/>
                <a:cs typeface="Courier New"/>
              </a:rPr>
              <a:t>using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namespace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std;</a:t>
            </a:r>
            <a:endParaRPr sz="1800">
              <a:latin typeface="Courier New"/>
              <a:cs typeface="Courier New"/>
            </a:endParaRPr>
          </a:p>
          <a:p>
            <a:pPr marL="12700" marR="5080">
              <a:lnSpc>
                <a:spcPts val="2120"/>
              </a:lnSpc>
              <a:spcBef>
                <a:spcPts val="140"/>
              </a:spcBef>
              <a:tabLst>
                <a:tab pos="3289300" algn="l"/>
              </a:tabLst>
            </a:pP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strin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g</a:t>
            </a:r>
            <a:r>
              <a:rPr dirty="0" sz="1800" spc="-4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weekdays</a:t>
            </a:r>
            <a:r>
              <a:rPr dirty="0" sz="1800" spc="-15" b="1">
                <a:latin typeface="Courier New"/>
                <a:cs typeface="Courier New"/>
              </a:rPr>
              <a:t>[</a:t>
            </a:r>
            <a:r>
              <a:rPr dirty="0" sz="1800" b="1">
                <a:latin typeface="Courier New"/>
                <a:cs typeface="Courier New"/>
              </a:rPr>
              <a:t>]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	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//strin</a:t>
            </a:r>
            <a:r>
              <a:rPr dirty="0" sz="1800" spc="-15" b="1">
                <a:solidFill>
                  <a:srgbClr val="00AF50"/>
                </a:solidFill>
                <a:latin typeface="Courier New"/>
                <a:cs typeface="Courier New"/>
              </a:rPr>
              <a:t>g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是字符串类型。可存放字符串常量  </a:t>
            </a:r>
            <a:r>
              <a:rPr dirty="0" sz="1800" spc="-10" b="1">
                <a:latin typeface="Courier New"/>
                <a:cs typeface="Courier New"/>
              </a:rPr>
              <a:t>"Monday","Tuesday","Wednesday","Thursday",</a:t>
            </a:r>
            <a:endParaRPr sz="1800">
              <a:latin typeface="Courier New"/>
              <a:cs typeface="Courier New"/>
            </a:endParaRPr>
          </a:p>
          <a:p>
            <a:pPr marL="1513840">
              <a:lnSpc>
                <a:spcPts val="2120"/>
              </a:lnSpc>
            </a:pPr>
            <a:r>
              <a:rPr dirty="0" sz="1800" spc="-10" b="1">
                <a:latin typeface="Courier New"/>
                <a:cs typeface="Courier New"/>
              </a:rPr>
              <a:t>"Friday","Saturday","Sunday"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};</a:t>
            </a:r>
            <a:r>
              <a:rPr dirty="0" sz="1800" spc="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字符串数组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2145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cin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&gt;&gt;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n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&gt;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7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||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n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1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"Illegal";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else</a:t>
            </a:r>
            <a:endParaRPr sz="18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weekdays[n-1];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4748885"/>
            <a:ext cx="1631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33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用数组取代复杂分支结构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34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1198626"/>
            <a:ext cx="6560184" cy="23260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例题：</a:t>
            </a:r>
            <a:r>
              <a:rPr dirty="0" sz="2000" spc="-2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已知2012年1月25日是星期</a:t>
            </a:r>
            <a:r>
              <a:rPr dirty="0" sz="2000" spc="-15">
                <a:latin typeface="Microsoft YaHei"/>
                <a:cs typeface="Microsoft YaHei"/>
              </a:rPr>
              <a:t>三</a:t>
            </a:r>
            <a:r>
              <a:rPr dirty="0" sz="2000">
                <a:latin typeface="Microsoft YaHei"/>
                <a:cs typeface="Microsoft YaHei"/>
              </a:rPr>
              <a:t>，编</a:t>
            </a:r>
            <a:r>
              <a:rPr dirty="0" sz="2000" spc="-15">
                <a:latin typeface="Microsoft YaHei"/>
                <a:cs typeface="Microsoft YaHei"/>
              </a:rPr>
              <a:t>写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程</a:t>
            </a:r>
            <a:r>
              <a:rPr dirty="0" sz="2000">
                <a:latin typeface="Microsoft YaHei"/>
                <a:cs typeface="Microsoft YaHei"/>
              </a:rPr>
              <a:t>序， </a:t>
            </a:r>
            <a:r>
              <a:rPr dirty="0" sz="2000" spc="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输入用“年</a:t>
            </a:r>
            <a:r>
              <a:rPr dirty="0" sz="2000" spc="-3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月 日”表示的一个2012年1月</a:t>
            </a:r>
            <a:r>
              <a:rPr dirty="0" sz="2000" spc="-10">
                <a:latin typeface="Microsoft YaHei"/>
                <a:cs typeface="Microsoft YaHei"/>
              </a:rPr>
              <a:t>25</a:t>
            </a:r>
            <a:r>
              <a:rPr dirty="0" sz="2000">
                <a:latin typeface="Microsoft YaHei"/>
                <a:cs typeface="Microsoft YaHei"/>
              </a:rPr>
              <a:t>日以</a:t>
            </a:r>
            <a:r>
              <a:rPr dirty="0" sz="2000" spc="-15">
                <a:latin typeface="Microsoft YaHei"/>
                <a:cs typeface="Microsoft YaHei"/>
              </a:rPr>
              <a:t>后</a:t>
            </a:r>
            <a:r>
              <a:rPr dirty="0" sz="2000">
                <a:latin typeface="Microsoft YaHei"/>
                <a:cs typeface="Microsoft YaHei"/>
              </a:rPr>
              <a:t>的期， </a:t>
            </a:r>
            <a:r>
              <a:rPr dirty="0" sz="2000" spc="-58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输出该日期是星期几</a:t>
            </a:r>
            <a:r>
              <a:rPr dirty="0" sz="2000" spc="-10">
                <a:latin typeface="Microsoft YaHei"/>
                <a:cs typeface="Microsoft YaHei"/>
              </a:rPr>
              <a:t>(</a:t>
            </a:r>
            <a:r>
              <a:rPr dirty="0" sz="2000">
                <a:latin typeface="Microsoft YaHei"/>
                <a:cs typeface="Microsoft YaHei"/>
              </a:rPr>
              <a:t>星期</a:t>
            </a:r>
            <a:r>
              <a:rPr dirty="0" sz="2000" spc="-15">
                <a:latin typeface="Microsoft YaHei"/>
                <a:cs typeface="Microsoft YaHei"/>
              </a:rPr>
              <a:t>天</a:t>
            </a:r>
            <a:r>
              <a:rPr dirty="0" sz="2000">
                <a:latin typeface="Microsoft YaHei"/>
                <a:cs typeface="Microsoft YaHei"/>
              </a:rPr>
              <a:t>输出</a:t>
            </a:r>
            <a:r>
              <a:rPr dirty="0" sz="2000" spc="-10">
                <a:latin typeface="Microsoft YaHei"/>
                <a:cs typeface="Microsoft YaHei"/>
              </a:rPr>
              <a:t>0)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12700" marR="4900930">
              <a:lnSpc>
                <a:spcPct val="100000"/>
              </a:lnSpc>
              <a:spcBef>
                <a:spcPts val="2265"/>
              </a:spcBef>
            </a:pP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Sample</a:t>
            </a:r>
            <a:r>
              <a:rPr dirty="0" sz="1800" spc="-9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Input </a:t>
            </a:r>
            <a:r>
              <a:rPr dirty="0" sz="1800" spc="-106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2015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11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02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Sample</a:t>
            </a:r>
            <a:r>
              <a:rPr dirty="0" sz="1800" spc="-6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Output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1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用数组取代复杂分支结构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35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58267" y="1198626"/>
            <a:ext cx="8552180" cy="321183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199707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例题：</a:t>
            </a:r>
            <a:r>
              <a:rPr dirty="0" sz="2000" spc="-2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已知2012年1月25日是星期</a:t>
            </a:r>
            <a:r>
              <a:rPr dirty="0" sz="2000" spc="-15">
                <a:latin typeface="Microsoft YaHei"/>
                <a:cs typeface="Microsoft YaHei"/>
              </a:rPr>
              <a:t>三</a:t>
            </a:r>
            <a:r>
              <a:rPr dirty="0" sz="2000">
                <a:latin typeface="Microsoft YaHei"/>
                <a:cs typeface="Microsoft YaHei"/>
              </a:rPr>
              <a:t>，编</a:t>
            </a:r>
            <a:r>
              <a:rPr dirty="0" sz="2000" spc="-15">
                <a:latin typeface="Microsoft YaHei"/>
                <a:cs typeface="Microsoft YaHei"/>
              </a:rPr>
              <a:t>写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程</a:t>
            </a:r>
            <a:r>
              <a:rPr dirty="0" sz="2000">
                <a:latin typeface="Microsoft YaHei"/>
                <a:cs typeface="Microsoft YaHei"/>
              </a:rPr>
              <a:t>序， </a:t>
            </a:r>
            <a:r>
              <a:rPr dirty="0" sz="2000" spc="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输入用“年</a:t>
            </a:r>
            <a:r>
              <a:rPr dirty="0" sz="2000" spc="-3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月 日”表示的一个2012年1月</a:t>
            </a:r>
            <a:r>
              <a:rPr dirty="0" sz="2000" spc="-10">
                <a:latin typeface="Microsoft YaHei"/>
                <a:cs typeface="Microsoft YaHei"/>
              </a:rPr>
              <a:t>25</a:t>
            </a:r>
            <a:r>
              <a:rPr dirty="0" sz="2000">
                <a:latin typeface="Microsoft YaHei"/>
                <a:cs typeface="Microsoft YaHei"/>
              </a:rPr>
              <a:t>日以</a:t>
            </a:r>
            <a:r>
              <a:rPr dirty="0" sz="2000" spc="-15">
                <a:latin typeface="Microsoft YaHei"/>
                <a:cs typeface="Microsoft YaHei"/>
              </a:rPr>
              <a:t>后</a:t>
            </a:r>
            <a:r>
              <a:rPr dirty="0" sz="2000">
                <a:latin typeface="Microsoft YaHei"/>
                <a:cs typeface="Microsoft YaHei"/>
              </a:rPr>
              <a:t>的期， </a:t>
            </a:r>
            <a:r>
              <a:rPr dirty="0" sz="2000" spc="-58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输出该日期是星期几</a:t>
            </a:r>
            <a:r>
              <a:rPr dirty="0" sz="2000" spc="-10">
                <a:latin typeface="Microsoft YaHei"/>
                <a:cs typeface="Microsoft YaHei"/>
              </a:rPr>
              <a:t>(</a:t>
            </a:r>
            <a:r>
              <a:rPr dirty="0" sz="2000">
                <a:latin typeface="Microsoft YaHei"/>
                <a:cs typeface="Microsoft YaHei"/>
              </a:rPr>
              <a:t>星期</a:t>
            </a:r>
            <a:r>
              <a:rPr dirty="0" sz="2000" spc="-15">
                <a:latin typeface="Microsoft YaHei"/>
                <a:cs typeface="Microsoft YaHei"/>
              </a:rPr>
              <a:t>天</a:t>
            </a:r>
            <a:r>
              <a:rPr dirty="0" sz="2000">
                <a:latin typeface="Microsoft YaHei"/>
                <a:cs typeface="Microsoft YaHei"/>
              </a:rPr>
              <a:t>输出</a:t>
            </a:r>
            <a:r>
              <a:rPr dirty="0" sz="2000" spc="-10">
                <a:latin typeface="Microsoft YaHei"/>
                <a:cs typeface="Microsoft YaHei"/>
              </a:rPr>
              <a:t>0)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12700" marR="6893559">
              <a:lnSpc>
                <a:spcPct val="100000"/>
              </a:lnSpc>
              <a:spcBef>
                <a:spcPts val="2265"/>
              </a:spcBef>
            </a:pP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Sample</a:t>
            </a:r>
            <a:r>
              <a:rPr dirty="0" sz="1800" spc="-9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Input </a:t>
            </a:r>
            <a:r>
              <a:rPr dirty="0" sz="1800" spc="-1065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2015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11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02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Sample</a:t>
            </a:r>
            <a:r>
              <a:rPr dirty="0" sz="1800" spc="-60" b="1">
                <a:solidFill>
                  <a:srgbClr val="070CEB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Output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1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900">
              <a:latin typeface="Courier New"/>
              <a:cs typeface="Courier New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b="1">
                <a:latin typeface="Microsoft YaHei"/>
                <a:cs typeface="Microsoft YaHei"/>
              </a:rPr>
              <a:t>思路</a:t>
            </a:r>
            <a:r>
              <a:rPr dirty="0" sz="2000" spc="-5" b="1">
                <a:latin typeface="Microsoft YaHei"/>
                <a:cs typeface="Microsoft YaHei"/>
              </a:rPr>
              <a:t>：</a:t>
            </a:r>
            <a:r>
              <a:rPr dirty="0" sz="2000" spc="-5" b="1">
                <a:latin typeface="Courier New"/>
                <a:cs typeface="Courier New"/>
              </a:rPr>
              <a:t>2012</a:t>
            </a:r>
            <a:r>
              <a:rPr dirty="0" sz="2000" b="1">
                <a:latin typeface="Microsoft YaHei"/>
                <a:cs typeface="Microsoft YaHei"/>
              </a:rPr>
              <a:t>年</a:t>
            </a:r>
            <a:r>
              <a:rPr dirty="0" sz="2000" spc="-5" b="1">
                <a:latin typeface="Courier New"/>
                <a:cs typeface="Courier New"/>
              </a:rPr>
              <a:t>1</a:t>
            </a:r>
            <a:r>
              <a:rPr dirty="0" sz="2000" b="1">
                <a:latin typeface="Microsoft YaHei"/>
                <a:cs typeface="Microsoft YaHei"/>
              </a:rPr>
              <a:t>月</a:t>
            </a:r>
            <a:r>
              <a:rPr dirty="0" sz="2000" spc="-5" b="1">
                <a:latin typeface="Courier New"/>
                <a:cs typeface="Courier New"/>
              </a:rPr>
              <a:t>22</a:t>
            </a:r>
            <a:r>
              <a:rPr dirty="0" sz="2000" b="1">
                <a:latin typeface="Microsoft YaHei"/>
                <a:cs typeface="Microsoft YaHei"/>
              </a:rPr>
              <a:t>日是星期天</a:t>
            </a:r>
            <a:r>
              <a:rPr dirty="0" sz="2000" spc="-15" b="1">
                <a:latin typeface="Microsoft YaHei"/>
                <a:cs typeface="Microsoft YaHei"/>
              </a:rPr>
              <a:t>。</a:t>
            </a:r>
            <a:r>
              <a:rPr dirty="0" sz="2000" b="1">
                <a:latin typeface="Microsoft YaHei"/>
                <a:cs typeface="Microsoft YaHei"/>
              </a:rPr>
              <a:t>算出</a:t>
            </a:r>
            <a:r>
              <a:rPr dirty="0" sz="2000" spc="-15" b="1">
                <a:latin typeface="Microsoft YaHei"/>
                <a:cs typeface="Microsoft YaHei"/>
              </a:rPr>
              <a:t>给</a:t>
            </a:r>
            <a:r>
              <a:rPr dirty="0" sz="2000" b="1">
                <a:latin typeface="Microsoft YaHei"/>
                <a:cs typeface="Microsoft YaHei"/>
              </a:rPr>
              <a:t>定日</a:t>
            </a:r>
            <a:r>
              <a:rPr dirty="0" sz="2000" spc="-15" b="1">
                <a:latin typeface="Microsoft YaHei"/>
                <a:cs typeface="Microsoft YaHei"/>
              </a:rPr>
              <a:t>期</a:t>
            </a:r>
            <a:r>
              <a:rPr dirty="0" sz="2000" b="1">
                <a:latin typeface="Microsoft YaHei"/>
                <a:cs typeface="Microsoft YaHei"/>
              </a:rPr>
              <a:t>是从</a:t>
            </a:r>
            <a:r>
              <a:rPr dirty="0" sz="2000" spc="-15" b="1">
                <a:latin typeface="Microsoft YaHei"/>
                <a:cs typeface="Microsoft YaHei"/>
              </a:rPr>
              <a:t>该</a:t>
            </a:r>
            <a:r>
              <a:rPr dirty="0" sz="2000" b="1">
                <a:latin typeface="Microsoft YaHei"/>
                <a:cs typeface="Microsoft YaHei"/>
              </a:rPr>
              <a:t>天起</a:t>
            </a:r>
            <a:r>
              <a:rPr dirty="0" sz="2000" spc="-15" b="1">
                <a:latin typeface="Microsoft YaHei"/>
                <a:cs typeface="Microsoft YaHei"/>
              </a:rPr>
              <a:t>过</a:t>
            </a:r>
            <a:r>
              <a:rPr dirty="0" sz="2000" spc="5" b="1">
                <a:latin typeface="Microsoft YaHei"/>
                <a:cs typeface="Microsoft YaHei"/>
              </a:rPr>
              <a:t>了</a:t>
            </a:r>
            <a:r>
              <a:rPr dirty="0" sz="2000" spc="-5" b="1">
                <a:latin typeface="Courier New"/>
                <a:cs typeface="Courier New"/>
              </a:rPr>
              <a:t>x</a:t>
            </a:r>
            <a:r>
              <a:rPr dirty="0" sz="2000" b="1">
                <a:latin typeface="Microsoft YaHei"/>
                <a:cs typeface="Microsoft YaHei"/>
              </a:rPr>
              <a:t>天</a:t>
            </a:r>
            <a:r>
              <a:rPr dirty="0" sz="2000" spc="-15" b="1">
                <a:latin typeface="Microsoft YaHei"/>
                <a:cs typeface="Microsoft YaHei"/>
              </a:rPr>
              <a:t>，</a:t>
            </a:r>
            <a:r>
              <a:rPr dirty="0" sz="2000" b="1">
                <a:latin typeface="Microsoft YaHei"/>
                <a:cs typeface="Microsoft YaHei"/>
              </a:rPr>
              <a:t>然后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latin typeface="Microsoft YaHei"/>
                <a:cs typeface="Microsoft YaHei"/>
              </a:rPr>
              <a:t>输出</a:t>
            </a:r>
            <a:r>
              <a:rPr dirty="0" sz="2000" spc="-5" b="1">
                <a:latin typeface="Courier New"/>
                <a:cs typeface="Courier New"/>
              </a:rPr>
              <a:t>x%7</a:t>
            </a:r>
            <a:endParaRPr sz="2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601335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#include &lt;iostream&gt; </a:t>
            </a:r>
            <a:r>
              <a:rPr dirty="0" spc="-5"/>
              <a:t> </a:t>
            </a:r>
            <a:r>
              <a:rPr dirty="0" spc="-10"/>
              <a:t>using</a:t>
            </a:r>
            <a:r>
              <a:rPr dirty="0" spc="-45"/>
              <a:t> </a:t>
            </a:r>
            <a:r>
              <a:rPr dirty="0" spc="-10"/>
              <a:t>namespace</a:t>
            </a:r>
            <a:r>
              <a:rPr dirty="0" spc="-40"/>
              <a:t> </a:t>
            </a:r>
            <a:r>
              <a:rPr dirty="0" spc="-10"/>
              <a:t>std;</a:t>
            </a:r>
          </a:p>
          <a:p>
            <a:pPr marL="12700">
              <a:lnSpc>
                <a:spcPct val="100000"/>
              </a:lnSpc>
            </a:pPr>
            <a:r>
              <a:rPr dirty="0" spc="-5"/>
              <a:t>int</a:t>
            </a:r>
            <a:r>
              <a:rPr dirty="0" spc="-30"/>
              <a:t> </a:t>
            </a:r>
            <a:r>
              <a:rPr dirty="0" spc="-10"/>
              <a:t>monthDays[13] </a:t>
            </a:r>
            <a:r>
              <a:rPr dirty="0"/>
              <a:t>=</a:t>
            </a:r>
            <a:r>
              <a:rPr dirty="0" spc="-25"/>
              <a:t> </a:t>
            </a:r>
            <a:r>
              <a:rPr dirty="0" spc="-10"/>
              <a:t>{-1,31,28,31,30,31,30,31,31,30,31,30,31};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39" y="879728"/>
            <a:ext cx="7493000" cy="41414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year,month,date;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ts val="2145"/>
              </a:lnSpc>
              <a:spcBef>
                <a:spcPts val="35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days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0;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从</a:t>
            </a:r>
            <a:r>
              <a:rPr dirty="0" sz="1800" spc="-10" b="1">
                <a:solidFill>
                  <a:srgbClr val="00AF50"/>
                </a:solidFill>
                <a:latin typeface="Courier New"/>
                <a:cs typeface="Courier New"/>
              </a:rPr>
              <a:t>2012-01-22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开始过了多少天</a:t>
            </a:r>
            <a:endParaRPr sz="1800">
              <a:latin typeface="Microsoft YaHei"/>
              <a:cs typeface="Microsoft YaHei"/>
            </a:endParaRPr>
          </a:p>
          <a:p>
            <a:pPr marL="927100" marR="1918335">
              <a:lnSpc>
                <a:spcPts val="2160"/>
              </a:lnSpc>
              <a:spcBef>
                <a:spcPts val="55"/>
              </a:spcBef>
            </a:pPr>
            <a:r>
              <a:rPr dirty="0" sz="1800" spc="-5" b="1">
                <a:latin typeface="Courier New"/>
                <a:cs typeface="Courier New"/>
              </a:rPr>
              <a:t>cin </a:t>
            </a:r>
            <a:r>
              <a:rPr dirty="0" sz="1800" spc="-10" b="1">
                <a:latin typeface="Courier New"/>
                <a:cs typeface="Courier New"/>
              </a:rPr>
              <a:t>&gt;&gt; year </a:t>
            </a:r>
            <a:r>
              <a:rPr dirty="0" sz="1800" spc="-5" b="1">
                <a:latin typeface="Courier New"/>
                <a:cs typeface="Courier New"/>
              </a:rPr>
              <a:t>&gt;&gt; </a:t>
            </a:r>
            <a:r>
              <a:rPr dirty="0" sz="1800" spc="-10" b="1">
                <a:latin typeface="Courier New"/>
                <a:cs typeface="Courier New"/>
              </a:rPr>
              <a:t>month &gt;&gt; date;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y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2012; </a:t>
            </a:r>
            <a:r>
              <a:rPr dirty="0" sz="1800" b="1">
                <a:latin typeface="Courier New"/>
                <a:cs typeface="Courier New"/>
              </a:rPr>
              <a:t>y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year;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++y)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1841500">
              <a:lnSpc>
                <a:spcPts val="2090"/>
              </a:lnSpc>
            </a:pP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y%4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==0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&amp;&amp;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y%100!=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0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||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y%400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==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0)</a:t>
            </a:r>
            <a:endParaRPr sz="1800">
              <a:latin typeface="Courier New"/>
              <a:cs typeface="Courier New"/>
            </a:endParaRPr>
          </a:p>
          <a:p>
            <a:pPr marL="2756535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days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+=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366;</a:t>
            </a:r>
            <a:endParaRPr sz="18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else</a:t>
            </a:r>
            <a:endParaRPr sz="1800">
              <a:latin typeface="Courier New"/>
              <a:cs typeface="Courier New"/>
            </a:endParaRPr>
          </a:p>
          <a:p>
            <a:pPr marL="2756535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days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+=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365;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year%4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==0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&amp;&amp;</a:t>
            </a:r>
            <a:r>
              <a:rPr dirty="0" sz="180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year%100!=</a:t>
            </a:r>
            <a:r>
              <a:rPr dirty="0" sz="1800" b="1">
                <a:latin typeface="Courier New"/>
                <a:cs typeface="Courier New"/>
              </a:rPr>
              <a:t> 0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||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year%400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==</a:t>
            </a:r>
            <a:r>
              <a:rPr dirty="0" sz="180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0)</a:t>
            </a:r>
            <a:endParaRPr sz="1800">
              <a:latin typeface="Courier New"/>
              <a:cs typeface="Courier New"/>
            </a:endParaRPr>
          </a:p>
          <a:p>
            <a:pPr marL="927100" marR="2461895" indent="913765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monthDays[2] </a:t>
            </a:r>
            <a:r>
              <a:rPr dirty="0" sz="1800" b="1">
                <a:latin typeface="Courier New"/>
                <a:cs typeface="Courier New"/>
              </a:rPr>
              <a:t>= </a:t>
            </a:r>
            <a:r>
              <a:rPr dirty="0" sz="1800" spc="-10" b="1">
                <a:latin typeface="Courier New"/>
                <a:cs typeface="Courier New"/>
              </a:rPr>
              <a:t>29;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for(int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m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1;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m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month;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++m)</a:t>
            </a:r>
            <a:endParaRPr sz="18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days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+=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monthDays[m];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36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3444" y="879728"/>
            <a:ext cx="180086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days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+=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date;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 marR="5080">
              <a:lnSpc>
                <a:spcPts val="2120"/>
              </a:lnSpc>
              <a:spcBef>
                <a:spcPts val="204"/>
              </a:spcBef>
              <a:tabLst>
                <a:tab pos="1788160" algn="l"/>
              </a:tabLst>
            </a:pPr>
            <a:r>
              <a:rPr dirty="0" spc="-5"/>
              <a:t>day</a:t>
            </a:r>
            <a:r>
              <a:rPr dirty="0"/>
              <a:t>s</a:t>
            </a:r>
            <a:r>
              <a:rPr dirty="0" spc="-25"/>
              <a:t> </a:t>
            </a:r>
            <a:r>
              <a:rPr dirty="0" spc="-5"/>
              <a:t>-</a:t>
            </a:r>
            <a:r>
              <a:rPr dirty="0"/>
              <a:t>=</a:t>
            </a:r>
            <a:r>
              <a:rPr dirty="0" spc="-15"/>
              <a:t> </a:t>
            </a:r>
            <a:r>
              <a:rPr dirty="0" spc="-5"/>
              <a:t>22</a:t>
            </a:r>
            <a:r>
              <a:rPr dirty="0"/>
              <a:t>;	</a:t>
            </a:r>
            <a:r>
              <a:rPr dirty="0" spc="-5">
                <a:solidFill>
                  <a:srgbClr val="00AF50"/>
                </a:solidFill>
              </a:rPr>
              <a:t>//2012</a:t>
            </a:r>
            <a:r>
              <a:rPr dirty="0">
                <a:solidFill>
                  <a:srgbClr val="00AF50"/>
                </a:solidFill>
                <a:latin typeface="Microsoft YaHei"/>
                <a:cs typeface="Microsoft YaHei"/>
              </a:rPr>
              <a:t>年</a:t>
            </a:r>
            <a:r>
              <a:rPr dirty="0" spc="-5">
                <a:solidFill>
                  <a:srgbClr val="00AF50"/>
                </a:solidFill>
              </a:rPr>
              <a:t>1</a:t>
            </a:r>
            <a:r>
              <a:rPr dirty="0">
                <a:solidFill>
                  <a:srgbClr val="00AF50"/>
                </a:solidFill>
                <a:latin typeface="Microsoft YaHei"/>
                <a:cs typeface="Microsoft YaHei"/>
              </a:rPr>
              <a:t>月</a:t>
            </a:r>
            <a:r>
              <a:rPr dirty="0" spc="-15">
                <a:solidFill>
                  <a:srgbClr val="00AF50"/>
                </a:solidFill>
              </a:rPr>
              <a:t>2</a:t>
            </a:r>
            <a:r>
              <a:rPr dirty="0" spc="-5">
                <a:solidFill>
                  <a:srgbClr val="00AF50"/>
                </a:solidFill>
              </a:rPr>
              <a:t>2</a:t>
            </a:r>
            <a:r>
              <a:rPr dirty="0">
                <a:solidFill>
                  <a:srgbClr val="00AF50"/>
                </a:solidFill>
                <a:latin typeface="Microsoft YaHei"/>
                <a:cs typeface="Microsoft YaHei"/>
              </a:rPr>
              <a:t>日是星期天  </a:t>
            </a:r>
            <a:r>
              <a:rPr dirty="0" spc="-10"/>
              <a:t>cout</a:t>
            </a:r>
            <a:r>
              <a:rPr dirty="0" spc="-20"/>
              <a:t> </a:t>
            </a:r>
            <a:r>
              <a:rPr dirty="0" spc="-5"/>
              <a:t>&lt;&lt;</a:t>
            </a:r>
            <a:r>
              <a:rPr dirty="0" spc="-20"/>
              <a:t> </a:t>
            </a:r>
            <a:r>
              <a:rPr dirty="0" spc="-10"/>
              <a:t>days </a:t>
            </a:r>
            <a:r>
              <a:rPr dirty="0"/>
              <a:t>%</a:t>
            </a:r>
            <a:r>
              <a:rPr dirty="0" spc="-20"/>
              <a:t> </a:t>
            </a:r>
            <a:r>
              <a:rPr dirty="0"/>
              <a:t>7</a:t>
            </a:r>
            <a:r>
              <a:rPr dirty="0" spc="-20"/>
              <a:t> </a:t>
            </a:r>
            <a:r>
              <a:rPr dirty="0" spc="-5"/>
              <a:t>&lt;&lt;</a:t>
            </a:r>
            <a:r>
              <a:rPr dirty="0" spc="-20"/>
              <a:t> </a:t>
            </a:r>
            <a:r>
              <a:rPr dirty="0" spc="-10"/>
              <a:t>endl;</a:t>
            </a:r>
          </a:p>
          <a:p>
            <a:pPr marL="12700">
              <a:lnSpc>
                <a:spcPts val="2100"/>
              </a:lnSpc>
            </a:pPr>
            <a:r>
              <a:rPr dirty="0" spc="-10"/>
              <a:t>return</a:t>
            </a:r>
            <a:r>
              <a:rPr dirty="0" spc="-55"/>
              <a:t> </a:t>
            </a:r>
            <a:r>
              <a:rPr dirty="0" spc="-10"/>
              <a:t>0;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8739" y="1977389"/>
            <a:ext cx="1631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37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172959" y="4675123"/>
            <a:ext cx="16256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古罗马大斗兽场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53541" y="2350389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数组越界</a:t>
            </a:r>
            <a:endParaRPr sz="24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9001" y="428116"/>
            <a:ext cx="6216650" cy="41591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04886" y="4695240"/>
            <a:ext cx="116840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Microsoft YaHei"/>
                <a:cs typeface="Microsoft YaHei"/>
              </a:rPr>
              <a:t>瑞士少女峰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37133" y="2333625"/>
            <a:ext cx="1678939" cy="4222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b="0">
                <a:solidFill>
                  <a:srgbClr val="1F487C"/>
                </a:solidFill>
                <a:latin typeface="Microsoft YaHei"/>
                <a:cs typeface="Microsoft YaHei"/>
              </a:rPr>
              <a:t>数组的概念</a:t>
            </a:r>
            <a:endParaRPr sz="26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16935" y="428116"/>
            <a:ext cx="6228715" cy="4180458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523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数组越界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39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01218" y="1010157"/>
            <a:ext cx="8601075" cy="244538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数组元素的下标，可以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任何</a:t>
            </a:r>
            <a:r>
              <a:rPr dirty="0" sz="2000" spc="-15">
                <a:latin typeface="Microsoft YaHei"/>
                <a:cs typeface="Microsoft YaHei"/>
              </a:rPr>
              <a:t>整</a:t>
            </a:r>
            <a:r>
              <a:rPr dirty="0" sz="2000">
                <a:latin typeface="Microsoft YaHei"/>
                <a:cs typeface="Microsoft YaHei"/>
              </a:rPr>
              <a:t>数，</a:t>
            </a:r>
            <a:r>
              <a:rPr dirty="0" sz="2000" spc="-15">
                <a:latin typeface="Microsoft YaHei"/>
                <a:cs typeface="Microsoft YaHei"/>
              </a:rPr>
              <a:t>可</a:t>
            </a:r>
            <a:r>
              <a:rPr dirty="0" sz="2000">
                <a:latin typeface="Microsoft YaHei"/>
                <a:cs typeface="Microsoft YaHei"/>
              </a:rPr>
              <a:t>以是</a:t>
            </a:r>
            <a:r>
              <a:rPr dirty="0" sz="2000" spc="-15">
                <a:latin typeface="Microsoft YaHei"/>
                <a:cs typeface="Microsoft YaHei"/>
              </a:rPr>
              <a:t>负</a:t>
            </a:r>
            <a:r>
              <a:rPr dirty="0" sz="2000">
                <a:latin typeface="Microsoft YaHei"/>
                <a:cs typeface="Microsoft YaHei"/>
              </a:rPr>
              <a:t>数，</a:t>
            </a:r>
            <a:r>
              <a:rPr dirty="0" sz="2000" spc="-15">
                <a:latin typeface="Microsoft YaHei"/>
                <a:cs typeface="Microsoft YaHei"/>
              </a:rPr>
              <a:t>也</a:t>
            </a:r>
            <a:r>
              <a:rPr dirty="0" sz="2000">
                <a:latin typeface="Microsoft YaHei"/>
                <a:cs typeface="Microsoft YaHei"/>
              </a:rPr>
              <a:t>可以</a:t>
            </a:r>
            <a:r>
              <a:rPr dirty="0" sz="2000" spc="-15">
                <a:latin typeface="Microsoft YaHei"/>
                <a:cs typeface="Microsoft YaHei"/>
              </a:rPr>
              <a:t>大</a:t>
            </a:r>
            <a:r>
              <a:rPr dirty="0" sz="2000">
                <a:latin typeface="Microsoft YaHei"/>
                <a:cs typeface="Microsoft YaHei"/>
              </a:rPr>
              <a:t>于数</a:t>
            </a:r>
            <a:r>
              <a:rPr dirty="0" sz="2000" spc="-15">
                <a:latin typeface="Microsoft YaHei"/>
                <a:cs typeface="Microsoft YaHei"/>
              </a:rPr>
              <a:t>组</a:t>
            </a:r>
            <a:r>
              <a:rPr dirty="0" sz="2000">
                <a:latin typeface="Microsoft YaHei"/>
                <a:cs typeface="Microsoft YaHei"/>
              </a:rPr>
              <a:t>的元</a:t>
            </a:r>
            <a:r>
              <a:rPr dirty="0" sz="2000" spc="-15">
                <a:latin typeface="Microsoft YaHei"/>
                <a:cs typeface="Microsoft YaHei"/>
              </a:rPr>
              <a:t>素</a:t>
            </a:r>
            <a:r>
              <a:rPr dirty="0" sz="2000">
                <a:latin typeface="Microsoft YaHei"/>
                <a:cs typeface="Microsoft YaHei"/>
              </a:rPr>
              <a:t>个 数。不会导</a:t>
            </a:r>
            <a:r>
              <a:rPr dirty="0" sz="2000" spc="-5">
                <a:latin typeface="Microsoft YaHei"/>
                <a:cs typeface="Microsoft YaHei"/>
              </a:rPr>
              <a:t>致</a:t>
            </a:r>
            <a:r>
              <a:rPr dirty="0" sz="2000">
                <a:latin typeface="Microsoft YaHei"/>
                <a:cs typeface="Microsoft YaHei"/>
              </a:rPr>
              <a:t>编译错误：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245"/>
              </a:spcBef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8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a[10];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a[-2]</a:t>
            </a:r>
            <a:r>
              <a:rPr dirty="0" sz="2000" spc="-4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4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5;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a[200]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10;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a[10]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20;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m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a[30];</a:t>
            </a:r>
            <a:endParaRPr sz="2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523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数组越界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40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01218" y="1010157"/>
            <a:ext cx="8601075" cy="306006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数组元素的下标，可以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任何</a:t>
            </a:r>
            <a:r>
              <a:rPr dirty="0" sz="2000" spc="-15">
                <a:latin typeface="Microsoft YaHei"/>
                <a:cs typeface="Microsoft YaHei"/>
              </a:rPr>
              <a:t>整</a:t>
            </a:r>
            <a:r>
              <a:rPr dirty="0" sz="2000">
                <a:latin typeface="Microsoft YaHei"/>
                <a:cs typeface="Microsoft YaHei"/>
              </a:rPr>
              <a:t>数，</a:t>
            </a:r>
            <a:r>
              <a:rPr dirty="0" sz="2000" spc="-15">
                <a:latin typeface="Microsoft YaHei"/>
                <a:cs typeface="Microsoft YaHei"/>
              </a:rPr>
              <a:t>可</a:t>
            </a:r>
            <a:r>
              <a:rPr dirty="0" sz="2000">
                <a:latin typeface="Microsoft YaHei"/>
                <a:cs typeface="Microsoft YaHei"/>
              </a:rPr>
              <a:t>以是</a:t>
            </a:r>
            <a:r>
              <a:rPr dirty="0" sz="2000" spc="-15">
                <a:latin typeface="Microsoft YaHei"/>
                <a:cs typeface="Microsoft YaHei"/>
              </a:rPr>
              <a:t>负</a:t>
            </a:r>
            <a:r>
              <a:rPr dirty="0" sz="2000">
                <a:latin typeface="Microsoft YaHei"/>
                <a:cs typeface="Microsoft YaHei"/>
              </a:rPr>
              <a:t>数，</a:t>
            </a:r>
            <a:r>
              <a:rPr dirty="0" sz="2000" spc="-15">
                <a:latin typeface="Microsoft YaHei"/>
                <a:cs typeface="Microsoft YaHei"/>
              </a:rPr>
              <a:t>也</a:t>
            </a:r>
            <a:r>
              <a:rPr dirty="0" sz="2000">
                <a:latin typeface="Microsoft YaHei"/>
                <a:cs typeface="Microsoft YaHei"/>
              </a:rPr>
              <a:t>可以</a:t>
            </a:r>
            <a:r>
              <a:rPr dirty="0" sz="2000" spc="-15">
                <a:latin typeface="Microsoft YaHei"/>
                <a:cs typeface="Microsoft YaHei"/>
              </a:rPr>
              <a:t>大</a:t>
            </a:r>
            <a:r>
              <a:rPr dirty="0" sz="2000">
                <a:latin typeface="Microsoft YaHei"/>
                <a:cs typeface="Microsoft YaHei"/>
              </a:rPr>
              <a:t>于数</a:t>
            </a:r>
            <a:r>
              <a:rPr dirty="0" sz="2000" spc="-15">
                <a:latin typeface="Microsoft YaHei"/>
                <a:cs typeface="Microsoft YaHei"/>
              </a:rPr>
              <a:t>组</a:t>
            </a:r>
            <a:r>
              <a:rPr dirty="0" sz="2000">
                <a:latin typeface="Microsoft YaHei"/>
                <a:cs typeface="Microsoft YaHei"/>
              </a:rPr>
              <a:t>的元</a:t>
            </a:r>
            <a:r>
              <a:rPr dirty="0" sz="2000" spc="-15">
                <a:latin typeface="Microsoft YaHei"/>
                <a:cs typeface="Microsoft YaHei"/>
              </a:rPr>
              <a:t>素</a:t>
            </a:r>
            <a:r>
              <a:rPr dirty="0" sz="2000">
                <a:latin typeface="Microsoft YaHei"/>
                <a:cs typeface="Microsoft YaHei"/>
              </a:rPr>
              <a:t>个 数。不会导</a:t>
            </a:r>
            <a:r>
              <a:rPr dirty="0" sz="2000" spc="-5">
                <a:latin typeface="Microsoft YaHei"/>
                <a:cs typeface="Microsoft YaHei"/>
              </a:rPr>
              <a:t>致</a:t>
            </a:r>
            <a:r>
              <a:rPr dirty="0" sz="2000">
                <a:latin typeface="Microsoft YaHei"/>
                <a:cs typeface="Microsoft YaHei"/>
              </a:rPr>
              <a:t>编译错误：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245"/>
              </a:spcBef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8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a[10];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a[-2]</a:t>
            </a:r>
            <a:r>
              <a:rPr dirty="0" sz="2000" spc="-4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4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5;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a[200]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10;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a[10]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20;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m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=</a:t>
            </a:r>
            <a:r>
              <a:rPr dirty="0" sz="2000" spc="-2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a[30];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21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但运行时很可能会出</a:t>
            </a:r>
            <a:r>
              <a:rPr dirty="0" sz="2000" spc="5" b="1">
                <a:solidFill>
                  <a:srgbClr val="FF0000"/>
                </a:solidFill>
                <a:latin typeface="Microsoft YaHei"/>
                <a:cs typeface="Microsoft YaHei"/>
              </a:rPr>
              <a:t>错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!!!</a:t>
            </a:r>
            <a:endParaRPr sz="2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8267" y="774319"/>
            <a:ext cx="1891030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53695" indent="-34163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3695" algn="l"/>
                <a:tab pos="354330" algn="l"/>
              </a:tabLst>
            </a:pPr>
            <a:r>
              <a:rPr dirty="0" sz="2000" spc="-5" b="1">
                <a:latin typeface="Courier New"/>
                <a:cs typeface="Courier New"/>
              </a:rPr>
              <a:t>int</a:t>
            </a:r>
            <a:r>
              <a:rPr dirty="0" sz="2000" spc="-7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a[10];</a:t>
            </a:r>
            <a:endParaRPr sz="2000">
              <a:latin typeface="Courier New"/>
              <a:cs typeface="Courier New"/>
            </a:endParaRP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751331" y="1990344"/>
          <a:ext cx="7286625" cy="3797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0725"/>
                <a:gridCol w="719455"/>
                <a:gridCol w="575944"/>
                <a:gridCol w="575944"/>
                <a:gridCol w="575944"/>
                <a:gridCol w="1943100"/>
                <a:gridCol w="720725"/>
                <a:gridCol w="720725"/>
                <a:gridCol w="719454"/>
              </a:tblGrid>
              <a:tr h="370331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dirty="0" sz="1800" spc="-5">
                          <a:solidFill>
                            <a:srgbClr val="FF0000"/>
                          </a:solidFill>
                          <a:latin typeface="Arial MT"/>
                          <a:cs typeface="Arial MT"/>
                        </a:rPr>
                        <a:t>a[-2]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640">
                    <a:lnL w="9525">
                      <a:solidFill>
                        <a:srgbClr val="FF0000"/>
                      </a:solidFill>
                      <a:prstDash val="solid"/>
                    </a:lnL>
                    <a:lnR w="9525">
                      <a:solidFill>
                        <a:srgbClr val="FF0000"/>
                      </a:solidFill>
                      <a:prstDash val="solid"/>
                    </a:lnR>
                    <a:lnT w="9525">
                      <a:solidFill>
                        <a:srgbClr val="FF0000"/>
                      </a:solidFill>
                      <a:prstDash val="solid"/>
                    </a:lnT>
                    <a:lnB w="9525">
                      <a:solidFill>
                        <a:srgbClr val="FF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dirty="0" sz="1800" spc="-5">
                          <a:solidFill>
                            <a:srgbClr val="FF0000"/>
                          </a:solidFill>
                          <a:latin typeface="Arial MT"/>
                          <a:cs typeface="Arial MT"/>
                        </a:rPr>
                        <a:t>a[-1]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640">
                    <a:lnL w="9525">
                      <a:solidFill>
                        <a:srgbClr val="FF0000"/>
                      </a:solidFill>
                      <a:prstDash val="solid"/>
                    </a:lnL>
                    <a:lnR w="9525">
                      <a:solidFill>
                        <a:srgbClr val="FF0000"/>
                      </a:solidFill>
                      <a:prstDash val="solid"/>
                    </a:lnR>
                    <a:lnT w="9525">
                      <a:solidFill>
                        <a:srgbClr val="FF0000"/>
                      </a:solidFill>
                      <a:prstDash val="solid"/>
                    </a:lnT>
                    <a:lnB w="9525">
                      <a:solidFill>
                        <a:srgbClr val="FF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a[0]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640">
                    <a:lnL w="9525">
                      <a:solidFill>
                        <a:srgbClr val="FF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a[1]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64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a[2]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64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 marL="1270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dirty="0" sz="1800">
                          <a:latin typeface="Arial MT"/>
                          <a:cs typeface="Arial MT"/>
                        </a:rPr>
                        <a:t>......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64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dirty="0" sz="1800" spc="-5">
                          <a:latin typeface="Arial MT"/>
                          <a:cs typeface="Arial MT"/>
                        </a:rPr>
                        <a:t>a[9]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64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FF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dirty="0" sz="1800" spc="-5">
                          <a:solidFill>
                            <a:srgbClr val="FF0000"/>
                          </a:solidFill>
                          <a:latin typeface="Arial MT"/>
                          <a:cs typeface="Arial MT"/>
                        </a:rPr>
                        <a:t>a[10]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640">
                    <a:lnL w="9525">
                      <a:solidFill>
                        <a:srgbClr val="FF0000"/>
                      </a:solidFill>
                      <a:prstDash val="solid"/>
                    </a:lnL>
                    <a:lnR w="9525">
                      <a:solidFill>
                        <a:srgbClr val="FF0000"/>
                      </a:solidFill>
                      <a:prstDash val="solid"/>
                    </a:lnR>
                    <a:lnT w="9525">
                      <a:solidFill>
                        <a:srgbClr val="FF0000"/>
                      </a:solidFill>
                      <a:prstDash val="solid"/>
                    </a:lnT>
                    <a:lnB w="9525">
                      <a:solidFill>
                        <a:srgbClr val="FF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320"/>
                        </a:spcBef>
                      </a:pPr>
                      <a:r>
                        <a:rPr dirty="0" sz="1800" spc="-30">
                          <a:solidFill>
                            <a:srgbClr val="FF0000"/>
                          </a:solidFill>
                          <a:latin typeface="Arial MT"/>
                          <a:cs typeface="Arial MT"/>
                        </a:rPr>
                        <a:t>a[11]</a:t>
                      </a:r>
                      <a:endParaRPr sz="1800">
                        <a:latin typeface="Arial MT"/>
                        <a:cs typeface="Arial MT"/>
                      </a:endParaRPr>
                    </a:p>
                  </a:txBody>
                  <a:tcPr marL="0" marR="0" marB="0" marT="40640">
                    <a:lnL w="9525">
                      <a:solidFill>
                        <a:srgbClr val="FF0000"/>
                      </a:solidFill>
                      <a:prstDash val="solid"/>
                    </a:lnL>
                    <a:lnR w="9525">
                      <a:solidFill>
                        <a:srgbClr val="FF0000"/>
                      </a:solidFill>
                      <a:prstDash val="solid"/>
                    </a:lnR>
                    <a:lnT w="9525">
                      <a:solidFill>
                        <a:srgbClr val="FF0000"/>
                      </a:solidFill>
                      <a:prstDash val="solid"/>
                    </a:lnT>
                    <a:lnB w="9525">
                      <a:solidFill>
                        <a:srgbClr val="FF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523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数组越界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74065" y="3516629"/>
            <a:ext cx="7739380" cy="635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17500" marR="5080" indent="-304800">
              <a:lnSpc>
                <a:spcPct val="100000"/>
              </a:lnSpc>
              <a:spcBef>
                <a:spcPts val="100"/>
              </a:spcBef>
              <a:buFont typeface="Wingdings"/>
              <a:buChar char=""/>
              <a:tabLst>
                <a:tab pos="353695" algn="l"/>
                <a:tab pos="354330" algn="l"/>
              </a:tabLst>
            </a:pPr>
            <a:r>
              <a:rPr dirty="0"/>
              <a:t>	</a:t>
            </a:r>
            <a:r>
              <a:rPr dirty="0" sz="2000" spc="-5" b="1">
                <a:latin typeface="Courier New"/>
                <a:cs typeface="Courier New"/>
              </a:rPr>
              <a:t>a[-2] </a:t>
            </a:r>
            <a:r>
              <a:rPr dirty="0" sz="2000" b="1">
                <a:latin typeface="Courier New"/>
                <a:cs typeface="Courier New"/>
              </a:rPr>
              <a:t>= </a:t>
            </a:r>
            <a:r>
              <a:rPr dirty="0" sz="2000" spc="-5" b="1">
                <a:latin typeface="Courier New"/>
                <a:cs typeface="Courier New"/>
              </a:rPr>
              <a:t>10;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a[11] </a:t>
            </a:r>
            <a:r>
              <a:rPr dirty="0" sz="2000" b="1">
                <a:latin typeface="Courier New"/>
                <a:cs typeface="Courier New"/>
              </a:rPr>
              <a:t>= </a:t>
            </a:r>
            <a:r>
              <a:rPr dirty="0" sz="2000" spc="-5" b="1">
                <a:latin typeface="Courier New"/>
                <a:cs typeface="Courier New"/>
              </a:rPr>
              <a:t>100;</a:t>
            </a:r>
            <a:r>
              <a:rPr dirty="0" sz="2000" spc="5" b="1">
                <a:latin typeface="Courier New"/>
                <a:cs typeface="Courier New"/>
              </a:rPr>
              <a:t> </a:t>
            </a:r>
            <a:r>
              <a:rPr dirty="0" sz="2000" b="1">
                <a:latin typeface="Microsoft YaHei"/>
                <a:cs typeface="Microsoft YaHei"/>
              </a:rPr>
              <a:t>均可能导致程序运行出</a:t>
            </a:r>
            <a:r>
              <a:rPr dirty="0" sz="2000" spc="-15" b="1">
                <a:latin typeface="Microsoft YaHei"/>
                <a:cs typeface="Microsoft YaHei"/>
              </a:rPr>
              <a:t>错</a:t>
            </a:r>
            <a:r>
              <a:rPr dirty="0" sz="2000" b="1">
                <a:latin typeface="Microsoft YaHei"/>
                <a:cs typeface="Microsoft YaHei"/>
              </a:rPr>
              <a:t>！！！ </a:t>
            </a:r>
            <a:r>
              <a:rPr dirty="0" sz="2000" spc="-580" b="1">
                <a:latin typeface="Microsoft YaHei"/>
                <a:cs typeface="Microsoft YaHei"/>
              </a:rPr>
              <a:t> </a:t>
            </a:r>
            <a:r>
              <a:rPr dirty="0" sz="2000" b="1">
                <a:latin typeface="Microsoft YaHei"/>
                <a:cs typeface="Microsoft YaHei"/>
              </a:rPr>
              <a:t>因为可能写入了别的变</a:t>
            </a:r>
            <a:r>
              <a:rPr dirty="0" sz="2000" spc="-15" b="1">
                <a:latin typeface="Microsoft YaHei"/>
                <a:cs typeface="Microsoft YaHei"/>
              </a:rPr>
              <a:t>量</a:t>
            </a:r>
            <a:r>
              <a:rPr dirty="0" sz="2000" b="1">
                <a:latin typeface="Microsoft YaHei"/>
                <a:cs typeface="Microsoft YaHei"/>
              </a:rPr>
              <a:t>的内</a:t>
            </a:r>
            <a:r>
              <a:rPr dirty="0" sz="2000" spc="-15" b="1">
                <a:latin typeface="Microsoft YaHei"/>
                <a:cs typeface="Microsoft YaHei"/>
              </a:rPr>
              <a:t>存</a:t>
            </a:r>
            <a:r>
              <a:rPr dirty="0" sz="2000" b="1">
                <a:latin typeface="Microsoft YaHei"/>
                <a:cs typeface="Microsoft YaHei"/>
              </a:rPr>
              <a:t>空间</a:t>
            </a:r>
            <a:r>
              <a:rPr dirty="0" sz="2000" spc="-15" b="1">
                <a:latin typeface="Microsoft YaHei"/>
                <a:cs typeface="Microsoft YaHei"/>
              </a:rPr>
              <a:t>，</a:t>
            </a:r>
            <a:r>
              <a:rPr dirty="0" sz="2000" b="1">
                <a:latin typeface="Microsoft YaHei"/>
                <a:cs typeface="Microsoft YaHei"/>
              </a:rPr>
              <a:t>或者</a:t>
            </a:r>
            <a:r>
              <a:rPr dirty="0" sz="2000" spc="-15" b="1">
                <a:latin typeface="Microsoft YaHei"/>
                <a:cs typeface="Microsoft YaHei"/>
              </a:rPr>
              <a:t>写</a:t>
            </a:r>
            <a:r>
              <a:rPr dirty="0" sz="2000" b="1">
                <a:latin typeface="Microsoft YaHei"/>
                <a:cs typeface="Microsoft YaHei"/>
              </a:rPr>
              <a:t>入指</a:t>
            </a:r>
            <a:r>
              <a:rPr dirty="0" sz="2000" spc="-15" b="1">
                <a:latin typeface="Microsoft YaHei"/>
                <a:cs typeface="Microsoft YaHei"/>
              </a:rPr>
              <a:t>令</a:t>
            </a:r>
            <a:r>
              <a:rPr dirty="0" sz="2000" b="1">
                <a:latin typeface="Microsoft YaHei"/>
                <a:cs typeface="Microsoft YaHei"/>
              </a:rPr>
              <a:t>的内</a:t>
            </a:r>
            <a:r>
              <a:rPr dirty="0" sz="2000" spc="-15" b="1">
                <a:latin typeface="Microsoft YaHei"/>
                <a:cs typeface="Microsoft YaHei"/>
              </a:rPr>
              <a:t>存</a:t>
            </a:r>
            <a:r>
              <a:rPr dirty="0" sz="2000" b="1">
                <a:latin typeface="Microsoft YaHei"/>
                <a:cs typeface="Microsoft YaHei"/>
              </a:rPr>
              <a:t>空间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8267" y="1388745"/>
            <a:ext cx="7229475" cy="6356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3695" algn="l"/>
                <a:tab pos="354330" algn="l"/>
              </a:tabLst>
            </a:pPr>
            <a:r>
              <a:rPr dirty="0" sz="2000">
                <a:latin typeface="Microsoft YaHei"/>
                <a:cs typeface="Microsoft YaHei"/>
              </a:rPr>
              <a:t>用变量作为数组下标时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不小</a:t>
            </a:r>
            <a:r>
              <a:rPr dirty="0" sz="2000" spc="-15">
                <a:latin typeface="Microsoft YaHei"/>
                <a:cs typeface="Microsoft YaHei"/>
              </a:rPr>
              <a:t>心</a:t>
            </a:r>
            <a:r>
              <a:rPr dirty="0" sz="2000">
                <a:latin typeface="Microsoft YaHei"/>
                <a:cs typeface="Microsoft YaHei"/>
              </a:rPr>
              <a:t>会导</a:t>
            </a:r>
            <a:r>
              <a:rPr dirty="0" sz="2000" spc="-15">
                <a:latin typeface="Microsoft YaHei"/>
                <a:cs typeface="Microsoft YaHei"/>
              </a:rPr>
              <a:t>致</a:t>
            </a:r>
            <a:r>
              <a:rPr dirty="0" sz="2000">
                <a:latin typeface="Microsoft YaHei"/>
                <a:cs typeface="Microsoft YaHei"/>
              </a:rPr>
              <a:t>数组</a:t>
            </a:r>
            <a:r>
              <a:rPr dirty="0" sz="2000" spc="-15">
                <a:latin typeface="Microsoft YaHei"/>
                <a:cs typeface="Microsoft YaHei"/>
              </a:rPr>
              <a:t>越</a:t>
            </a:r>
            <a:r>
              <a:rPr dirty="0" sz="2000">
                <a:latin typeface="Microsoft YaHei"/>
                <a:cs typeface="Microsoft YaHei"/>
              </a:rPr>
              <a:t>界（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量下</a:t>
            </a:r>
            <a:r>
              <a:rPr dirty="0" sz="2000" spc="-15">
                <a:latin typeface="Microsoft YaHei"/>
                <a:cs typeface="Microsoft YaHei"/>
              </a:rPr>
              <a:t>标</a:t>
            </a:r>
            <a:r>
              <a:rPr dirty="0" sz="2000">
                <a:latin typeface="Microsoft YaHei"/>
                <a:cs typeface="Microsoft YaHei"/>
              </a:rPr>
              <a:t>值 变为负数，或者太大）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523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数组越界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8267" y="1388745"/>
            <a:ext cx="7229475" cy="12458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3695" algn="l"/>
                <a:tab pos="354330" algn="l"/>
              </a:tabLst>
            </a:pPr>
            <a:r>
              <a:rPr dirty="0" sz="2000">
                <a:latin typeface="Microsoft YaHei"/>
                <a:cs typeface="Microsoft YaHei"/>
              </a:rPr>
              <a:t>用变量作为数组下标时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不小</a:t>
            </a:r>
            <a:r>
              <a:rPr dirty="0" sz="2000" spc="-15">
                <a:latin typeface="Microsoft YaHei"/>
                <a:cs typeface="Microsoft YaHei"/>
              </a:rPr>
              <a:t>心</a:t>
            </a:r>
            <a:r>
              <a:rPr dirty="0" sz="2000">
                <a:latin typeface="Microsoft YaHei"/>
                <a:cs typeface="Microsoft YaHei"/>
              </a:rPr>
              <a:t>会导</a:t>
            </a:r>
            <a:r>
              <a:rPr dirty="0" sz="2000" spc="-15">
                <a:latin typeface="Microsoft YaHei"/>
                <a:cs typeface="Microsoft YaHei"/>
              </a:rPr>
              <a:t>致</a:t>
            </a:r>
            <a:r>
              <a:rPr dirty="0" sz="2000">
                <a:latin typeface="Microsoft YaHei"/>
                <a:cs typeface="Microsoft YaHei"/>
              </a:rPr>
              <a:t>数组</a:t>
            </a:r>
            <a:r>
              <a:rPr dirty="0" sz="2000" spc="-15">
                <a:latin typeface="Microsoft YaHei"/>
                <a:cs typeface="Microsoft YaHei"/>
              </a:rPr>
              <a:t>越</a:t>
            </a:r>
            <a:r>
              <a:rPr dirty="0" sz="2000">
                <a:latin typeface="Microsoft YaHei"/>
                <a:cs typeface="Microsoft YaHei"/>
              </a:rPr>
              <a:t>界（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量下</a:t>
            </a:r>
            <a:r>
              <a:rPr dirty="0" sz="2000" spc="-15">
                <a:latin typeface="Microsoft YaHei"/>
                <a:cs typeface="Microsoft YaHei"/>
              </a:rPr>
              <a:t>标</a:t>
            </a:r>
            <a:r>
              <a:rPr dirty="0" sz="2000">
                <a:latin typeface="Microsoft YaHei"/>
                <a:cs typeface="Microsoft YaHei"/>
              </a:rPr>
              <a:t>值 变为负数，或者太大）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可能引起意外修改其他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量的</a:t>
            </a:r>
            <a:r>
              <a:rPr dirty="0" sz="2000" spc="-15">
                <a:latin typeface="Microsoft YaHei"/>
                <a:cs typeface="Microsoft YaHei"/>
              </a:rPr>
              <a:t>值</a:t>
            </a:r>
            <a:r>
              <a:rPr dirty="0" sz="2000">
                <a:latin typeface="Microsoft YaHei"/>
                <a:cs typeface="Microsoft YaHei"/>
              </a:rPr>
              <a:t>，导</a:t>
            </a:r>
            <a:r>
              <a:rPr dirty="0" sz="2000" spc="-15">
                <a:latin typeface="Microsoft YaHei"/>
                <a:cs typeface="Microsoft YaHei"/>
              </a:rPr>
              <a:t>致</a:t>
            </a:r>
            <a:r>
              <a:rPr dirty="0" sz="2000">
                <a:latin typeface="Microsoft YaHei"/>
                <a:cs typeface="Microsoft YaHei"/>
              </a:rPr>
              <a:t>程序</a:t>
            </a:r>
            <a:r>
              <a:rPr dirty="0" sz="2000" spc="-15">
                <a:latin typeface="Microsoft YaHei"/>
                <a:cs typeface="Microsoft YaHei"/>
              </a:rPr>
              <a:t>运</a:t>
            </a:r>
            <a:r>
              <a:rPr dirty="0" sz="2000">
                <a:latin typeface="Microsoft YaHei"/>
                <a:cs typeface="Microsoft YaHei"/>
              </a:rPr>
              <a:t>行结</a:t>
            </a:r>
            <a:r>
              <a:rPr dirty="0" sz="2000" spc="-15">
                <a:latin typeface="Microsoft YaHei"/>
                <a:cs typeface="Microsoft YaHei"/>
              </a:rPr>
              <a:t>果</a:t>
            </a:r>
            <a:r>
              <a:rPr dirty="0" sz="2000">
                <a:latin typeface="Microsoft YaHei"/>
                <a:cs typeface="Microsoft YaHei"/>
              </a:rPr>
              <a:t>不正确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523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数组越界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8267" y="1388745"/>
            <a:ext cx="7229475" cy="1855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3695" algn="l"/>
                <a:tab pos="354330" algn="l"/>
              </a:tabLst>
            </a:pPr>
            <a:r>
              <a:rPr dirty="0" sz="2000">
                <a:latin typeface="Microsoft YaHei"/>
                <a:cs typeface="Microsoft YaHei"/>
              </a:rPr>
              <a:t>用变量作为数组下标时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不小</a:t>
            </a:r>
            <a:r>
              <a:rPr dirty="0" sz="2000" spc="-15">
                <a:latin typeface="Microsoft YaHei"/>
                <a:cs typeface="Microsoft YaHei"/>
              </a:rPr>
              <a:t>心</a:t>
            </a:r>
            <a:r>
              <a:rPr dirty="0" sz="2000">
                <a:latin typeface="Microsoft YaHei"/>
                <a:cs typeface="Microsoft YaHei"/>
              </a:rPr>
              <a:t>会导</a:t>
            </a:r>
            <a:r>
              <a:rPr dirty="0" sz="2000" spc="-15">
                <a:latin typeface="Microsoft YaHei"/>
                <a:cs typeface="Microsoft YaHei"/>
              </a:rPr>
              <a:t>致</a:t>
            </a:r>
            <a:r>
              <a:rPr dirty="0" sz="2000">
                <a:latin typeface="Microsoft YaHei"/>
                <a:cs typeface="Microsoft YaHei"/>
              </a:rPr>
              <a:t>数组</a:t>
            </a:r>
            <a:r>
              <a:rPr dirty="0" sz="2000" spc="-15">
                <a:latin typeface="Microsoft YaHei"/>
                <a:cs typeface="Microsoft YaHei"/>
              </a:rPr>
              <a:t>越</a:t>
            </a:r>
            <a:r>
              <a:rPr dirty="0" sz="2000">
                <a:latin typeface="Microsoft YaHei"/>
                <a:cs typeface="Microsoft YaHei"/>
              </a:rPr>
              <a:t>界（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量下</a:t>
            </a:r>
            <a:r>
              <a:rPr dirty="0" sz="2000" spc="-15">
                <a:latin typeface="Microsoft YaHei"/>
                <a:cs typeface="Microsoft YaHei"/>
              </a:rPr>
              <a:t>标</a:t>
            </a:r>
            <a:r>
              <a:rPr dirty="0" sz="2000">
                <a:latin typeface="Microsoft YaHei"/>
                <a:cs typeface="Microsoft YaHei"/>
              </a:rPr>
              <a:t>值 变为负数，或者太大）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可能引起意外修改其他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量的</a:t>
            </a:r>
            <a:r>
              <a:rPr dirty="0" sz="2000" spc="-15">
                <a:latin typeface="Microsoft YaHei"/>
                <a:cs typeface="Microsoft YaHei"/>
              </a:rPr>
              <a:t>值</a:t>
            </a:r>
            <a:r>
              <a:rPr dirty="0" sz="2000">
                <a:latin typeface="Microsoft YaHei"/>
                <a:cs typeface="Microsoft YaHei"/>
              </a:rPr>
              <a:t>，导</a:t>
            </a:r>
            <a:r>
              <a:rPr dirty="0" sz="2000" spc="-15">
                <a:latin typeface="Microsoft YaHei"/>
                <a:cs typeface="Microsoft YaHei"/>
              </a:rPr>
              <a:t>致</a:t>
            </a:r>
            <a:r>
              <a:rPr dirty="0" sz="2000">
                <a:latin typeface="Microsoft YaHei"/>
                <a:cs typeface="Microsoft YaHei"/>
              </a:rPr>
              <a:t>程序</a:t>
            </a:r>
            <a:r>
              <a:rPr dirty="0" sz="2000" spc="-15">
                <a:latin typeface="Microsoft YaHei"/>
                <a:cs typeface="Microsoft YaHei"/>
              </a:rPr>
              <a:t>运</a:t>
            </a:r>
            <a:r>
              <a:rPr dirty="0" sz="2000">
                <a:latin typeface="Microsoft YaHei"/>
                <a:cs typeface="Microsoft YaHei"/>
              </a:rPr>
              <a:t>行结</a:t>
            </a:r>
            <a:r>
              <a:rPr dirty="0" sz="2000" spc="-15">
                <a:latin typeface="Microsoft YaHei"/>
                <a:cs typeface="Microsoft YaHei"/>
              </a:rPr>
              <a:t>果</a:t>
            </a:r>
            <a:r>
              <a:rPr dirty="0" sz="2000">
                <a:latin typeface="Microsoft YaHei"/>
                <a:cs typeface="Microsoft YaHei"/>
              </a:rPr>
              <a:t>不正确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可能试图访问不该访问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内存</a:t>
            </a:r>
            <a:r>
              <a:rPr dirty="0" sz="2000" spc="-15">
                <a:latin typeface="Microsoft YaHei"/>
                <a:cs typeface="Microsoft YaHei"/>
              </a:rPr>
              <a:t>区</a:t>
            </a:r>
            <a:r>
              <a:rPr dirty="0" sz="2000">
                <a:latin typeface="Microsoft YaHei"/>
                <a:cs typeface="Microsoft YaHei"/>
              </a:rPr>
              <a:t>域，</a:t>
            </a:r>
            <a:r>
              <a:rPr dirty="0" sz="2000" spc="-15">
                <a:latin typeface="Microsoft YaHei"/>
                <a:cs typeface="Microsoft YaHei"/>
              </a:rPr>
              <a:t>导</a:t>
            </a:r>
            <a:r>
              <a:rPr dirty="0" sz="2000">
                <a:latin typeface="Microsoft YaHei"/>
                <a:cs typeface="Microsoft YaHei"/>
              </a:rPr>
              <a:t>致程</a:t>
            </a:r>
            <a:r>
              <a:rPr dirty="0" sz="2000" spc="-15">
                <a:latin typeface="Microsoft YaHei"/>
                <a:cs typeface="Microsoft YaHei"/>
              </a:rPr>
              <a:t>序</a:t>
            </a:r>
            <a:r>
              <a:rPr dirty="0" sz="2000">
                <a:latin typeface="Microsoft YaHei"/>
                <a:cs typeface="Microsoft YaHei"/>
              </a:rPr>
              <a:t>崩溃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523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数组越界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8267" y="1388745"/>
            <a:ext cx="7331709" cy="27698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10668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353695" algn="l"/>
                <a:tab pos="354330" algn="l"/>
              </a:tabLst>
            </a:pPr>
            <a:r>
              <a:rPr dirty="0" sz="2000">
                <a:latin typeface="Microsoft YaHei"/>
                <a:cs typeface="Microsoft YaHei"/>
              </a:rPr>
              <a:t>用变量作为数组下标时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不小</a:t>
            </a:r>
            <a:r>
              <a:rPr dirty="0" sz="2000" spc="-15">
                <a:latin typeface="Microsoft YaHei"/>
                <a:cs typeface="Microsoft YaHei"/>
              </a:rPr>
              <a:t>心</a:t>
            </a:r>
            <a:r>
              <a:rPr dirty="0" sz="2000">
                <a:latin typeface="Microsoft YaHei"/>
                <a:cs typeface="Microsoft YaHei"/>
              </a:rPr>
              <a:t>会导</a:t>
            </a:r>
            <a:r>
              <a:rPr dirty="0" sz="2000" spc="-15">
                <a:latin typeface="Microsoft YaHei"/>
                <a:cs typeface="Microsoft YaHei"/>
              </a:rPr>
              <a:t>致</a:t>
            </a:r>
            <a:r>
              <a:rPr dirty="0" sz="2000">
                <a:latin typeface="Microsoft YaHei"/>
                <a:cs typeface="Microsoft YaHei"/>
              </a:rPr>
              <a:t>数组</a:t>
            </a:r>
            <a:r>
              <a:rPr dirty="0" sz="2000" spc="-15">
                <a:latin typeface="Microsoft YaHei"/>
                <a:cs typeface="Microsoft YaHei"/>
              </a:rPr>
              <a:t>越</a:t>
            </a:r>
            <a:r>
              <a:rPr dirty="0" sz="2000">
                <a:latin typeface="Microsoft YaHei"/>
                <a:cs typeface="Microsoft YaHei"/>
              </a:rPr>
              <a:t>界（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量下</a:t>
            </a:r>
            <a:r>
              <a:rPr dirty="0" sz="2000" spc="-15">
                <a:latin typeface="Microsoft YaHei"/>
                <a:cs typeface="Microsoft YaHei"/>
              </a:rPr>
              <a:t>标</a:t>
            </a:r>
            <a:r>
              <a:rPr dirty="0" sz="2000">
                <a:latin typeface="Microsoft YaHei"/>
                <a:cs typeface="Microsoft YaHei"/>
              </a:rPr>
              <a:t>值 变为负数，或者太大）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可能引起意外修改其他</a:t>
            </a:r>
            <a:r>
              <a:rPr dirty="0" sz="2000" spc="-15">
                <a:latin typeface="Microsoft YaHei"/>
                <a:cs typeface="Microsoft YaHei"/>
              </a:rPr>
              <a:t>变</a:t>
            </a:r>
            <a:r>
              <a:rPr dirty="0" sz="2000">
                <a:latin typeface="Microsoft YaHei"/>
                <a:cs typeface="Microsoft YaHei"/>
              </a:rPr>
              <a:t>量的</a:t>
            </a:r>
            <a:r>
              <a:rPr dirty="0" sz="2000" spc="-15">
                <a:latin typeface="Microsoft YaHei"/>
                <a:cs typeface="Microsoft YaHei"/>
              </a:rPr>
              <a:t>值</a:t>
            </a:r>
            <a:r>
              <a:rPr dirty="0" sz="2000">
                <a:latin typeface="Microsoft YaHei"/>
                <a:cs typeface="Microsoft YaHei"/>
              </a:rPr>
              <a:t>，导</a:t>
            </a:r>
            <a:r>
              <a:rPr dirty="0" sz="2000" spc="-15">
                <a:latin typeface="Microsoft YaHei"/>
                <a:cs typeface="Microsoft YaHei"/>
              </a:rPr>
              <a:t>致</a:t>
            </a:r>
            <a:r>
              <a:rPr dirty="0" sz="2000">
                <a:latin typeface="Microsoft YaHei"/>
                <a:cs typeface="Microsoft YaHei"/>
              </a:rPr>
              <a:t>程序</a:t>
            </a:r>
            <a:r>
              <a:rPr dirty="0" sz="2000" spc="-15">
                <a:latin typeface="Microsoft YaHei"/>
                <a:cs typeface="Microsoft YaHei"/>
              </a:rPr>
              <a:t>运</a:t>
            </a:r>
            <a:r>
              <a:rPr dirty="0" sz="2000">
                <a:latin typeface="Microsoft YaHei"/>
                <a:cs typeface="Microsoft YaHei"/>
              </a:rPr>
              <a:t>行结</a:t>
            </a:r>
            <a:r>
              <a:rPr dirty="0" sz="2000" spc="-15">
                <a:latin typeface="Microsoft YaHei"/>
                <a:cs typeface="Microsoft YaHei"/>
              </a:rPr>
              <a:t>果</a:t>
            </a:r>
            <a:r>
              <a:rPr dirty="0" sz="2000">
                <a:latin typeface="Microsoft YaHei"/>
                <a:cs typeface="Microsoft YaHei"/>
              </a:rPr>
              <a:t>不正确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可能试图访问不该访问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内存</a:t>
            </a:r>
            <a:r>
              <a:rPr dirty="0" sz="2000" spc="-15">
                <a:latin typeface="Microsoft YaHei"/>
                <a:cs typeface="Microsoft YaHei"/>
              </a:rPr>
              <a:t>区</a:t>
            </a:r>
            <a:r>
              <a:rPr dirty="0" sz="2000">
                <a:latin typeface="Microsoft YaHei"/>
                <a:cs typeface="Microsoft YaHei"/>
              </a:rPr>
              <a:t>域，</a:t>
            </a:r>
            <a:r>
              <a:rPr dirty="0" sz="2000" spc="-15">
                <a:latin typeface="Microsoft YaHei"/>
                <a:cs typeface="Microsoft YaHei"/>
              </a:rPr>
              <a:t>导</a:t>
            </a:r>
            <a:r>
              <a:rPr dirty="0" sz="2000">
                <a:latin typeface="Microsoft YaHei"/>
                <a:cs typeface="Microsoft YaHei"/>
              </a:rPr>
              <a:t>致程</a:t>
            </a:r>
            <a:r>
              <a:rPr dirty="0" sz="2000" spc="-15">
                <a:latin typeface="Microsoft YaHei"/>
                <a:cs typeface="Microsoft YaHei"/>
              </a:rPr>
              <a:t>序</a:t>
            </a:r>
            <a:r>
              <a:rPr dirty="0" sz="2000">
                <a:latin typeface="Microsoft YaHei"/>
                <a:cs typeface="Microsoft YaHei"/>
              </a:rPr>
              <a:t>崩溃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Wingdings"/>
              <a:buChar char=""/>
            </a:pPr>
            <a:endParaRPr sz="1450">
              <a:latin typeface="Microsoft YaHei"/>
              <a:cs typeface="Microsoft YaHei"/>
            </a:endParaRPr>
          </a:p>
          <a:p>
            <a:pPr marL="12700" marR="5080">
              <a:lnSpc>
                <a:spcPts val="2280"/>
              </a:lnSpc>
              <a:spcBef>
                <a:spcPts val="5"/>
              </a:spcBef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数组越界的程序，用某</a:t>
            </a:r>
            <a:r>
              <a:rPr dirty="0" sz="2000" spc="-15">
                <a:latin typeface="Microsoft YaHei"/>
                <a:cs typeface="Microsoft YaHei"/>
              </a:rPr>
              <a:t>些</a:t>
            </a:r>
            <a:r>
              <a:rPr dirty="0" sz="2000">
                <a:latin typeface="Microsoft YaHei"/>
                <a:cs typeface="Microsoft YaHei"/>
              </a:rPr>
              <a:t>编译</a:t>
            </a:r>
            <a:r>
              <a:rPr dirty="0" sz="2000" spc="-15">
                <a:latin typeface="Microsoft YaHei"/>
                <a:cs typeface="Microsoft YaHei"/>
              </a:rPr>
              <a:t>器</a:t>
            </a:r>
            <a:r>
              <a:rPr dirty="0" sz="2000">
                <a:latin typeface="Microsoft YaHei"/>
                <a:cs typeface="Microsoft YaHei"/>
              </a:rPr>
              <a:t>编译</a:t>
            </a:r>
            <a:r>
              <a:rPr dirty="0" sz="2000" spc="-15">
                <a:latin typeface="Microsoft YaHei"/>
                <a:cs typeface="Microsoft YaHei"/>
              </a:rPr>
              <a:t>后</a:t>
            </a:r>
            <a:r>
              <a:rPr dirty="0" sz="2000">
                <a:latin typeface="Microsoft YaHei"/>
                <a:cs typeface="Microsoft YaHei"/>
              </a:rPr>
              <a:t>可能</a:t>
            </a:r>
            <a:r>
              <a:rPr dirty="0" sz="2000" spc="-15">
                <a:latin typeface="Microsoft YaHei"/>
                <a:cs typeface="Microsoft YaHei"/>
              </a:rPr>
              <a:t>可</a:t>
            </a:r>
            <a:r>
              <a:rPr dirty="0" sz="2000">
                <a:latin typeface="Microsoft YaHei"/>
                <a:cs typeface="Microsoft YaHei"/>
              </a:rPr>
              <a:t>以正</a:t>
            </a:r>
            <a:r>
              <a:rPr dirty="0" sz="2000" spc="-15">
                <a:latin typeface="Microsoft YaHei"/>
                <a:cs typeface="Microsoft YaHei"/>
              </a:rPr>
              <a:t>确</a:t>
            </a:r>
            <a:r>
              <a:rPr dirty="0" sz="2000">
                <a:latin typeface="Microsoft YaHei"/>
                <a:cs typeface="Microsoft YaHei"/>
              </a:rPr>
              <a:t>运行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换一 个编译器编译后就运行</a:t>
            </a:r>
            <a:r>
              <a:rPr dirty="0" sz="2000" spc="-15">
                <a:latin typeface="Microsoft YaHei"/>
                <a:cs typeface="Microsoft YaHei"/>
              </a:rPr>
              <a:t>错</a:t>
            </a:r>
            <a:r>
              <a:rPr dirty="0" sz="2000">
                <a:latin typeface="Microsoft YaHei"/>
                <a:cs typeface="Microsoft YaHei"/>
              </a:rPr>
              <a:t>误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523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数组越界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249793" y="4663846"/>
            <a:ext cx="711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威尼斯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96036" y="2350389"/>
            <a:ext cx="216154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例题：矩阵乘法</a:t>
            </a:r>
            <a:endParaRPr sz="24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9001" y="428116"/>
            <a:ext cx="6216650" cy="4159122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矩阵乘法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724280"/>
            <a:ext cx="6726555" cy="14732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900" spc="-5">
                <a:latin typeface="Microsoft YaHei"/>
                <a:cs typeface="Microsoft YaHei"/>
              </a:rPr>
              <a:t>编程求两个矩阵相乘的结果。输入</a:t>
            </a:r>
            <a:r>
              <a:rPr dirty="0" sz="1900">
                <a:latin typeface="Microsoft YaHei"/>
                <a:cs typeface="Microsoft YaHei"/>
              </a:rPr>
              <a:t>第</a:t>
            </a:r>
            <a:r>
              <a:rPr dirty="0" sz="1900" spc="-5">
                <a:latin typeface="Microsoft YaHei"/>
                <a:cs typeface="Microsoft YaHei"/>
              </a:rPr>
              <a:t>一行</a:t>
            </a:r>
            <a:r>
              <a:rPr dirty="0" sz="1900">
                <a:latin typeface="Microsoft YaHei"/>
                <a:cs typeface="Microsoft YaHei"/>
              </a:rPr>
              <a:t>是</a:t>
            </a:r>
            <a:r>
              <a:rPr dirty="0" sz="1900" spc="-5">
                <a:latin typeface="Microsoft YaHei"/>
                <a:cs typeface="Microsoft YaHei"/>
              </a:rPr>
              <a:t>整</a:t>
            </a:r>
            <a:r>
              <a:rPr dirty="0" sz="1900">
                <a:latin typeface="Microsoft YaHei"/>
                <a:cs typeface="Microsoft YaHei"/>
              </a:rPr>
              <a:t>数</a:t>
            </a:r>
            <a:r>
              <a:rPr dirty="0" sz="1900" spc="-5">
                <a:latin typeface="Microsoft YaHei"/>
                <a:cs typeface="Microsoft YaHei"/>
              </a:rPr>
              <a:t>m</a:t>
            </a:r>
            <a:r>
              <a:rPr dirty="0" sz="1900" spc="5">
                <a:latin typeface="Microsoft YaHei"/>
                <a:cs typeface="Microsoft YaHei"/>
              </a:rPr>
              <a:t>,n</a:t>
            </a:r>
            <a:r>
              <a:rPr dirty="0" sz="1900" spc="-5">
                <a:latin typeface="Microsoft YaHei"/>
                <a:cs typeface="Microsoft YaHei"/>
              </a:rPr>
              <a:t>，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表示第一个矩阵是</a:t>
            </a:r>
            <a:r>
              <a:rPr dirty="0" sz="1900" spc="-10">
                <a:latin typeface="Microsoft YaHei"/>
                <a:cs typeface="Microsoft YaHei"/>
              </a:rPr>
              <a:t>m</a:t>
            </a:r>
            <a:r>
              <a:rPr dirty="0" sz="1900" spc="-5">
                <a:latin typeface="Microsoft YaHei"/>
                <a:cs typeface="Microsoft YaHei"/>
              </a:rPr>
              <a:t>行</a:t>
            </a:r>
            <a:r>
              <a:rPr dirty="0" sz="1900" spc="-10">
                <a:latin typeface="Microsoft YaHei"/>
                <a:cs typeface="Microsoft YaHei"/>
              </a:rPr>
              <a:t>n</a:t>
            </a:r>
            <a:r>
              <a:rPr dirty="0" sz="1900" spc="-5">
                <a:latin typeface="Microsoft YaHei"/>
                <a:cs typeface="Microsoft YaHei"/>
              </a:rPr>
              <a:t>列的。</a:t>
            </a:r>
            <a:r>
              <a:rPr dirty="0" sz="1900">
                <a:latin typeface="Microsoft YaHei"/>
                <a:cs typeface="Microsoft YaHei"/>
              </a:rPr>
              <a:t>接</a:t>
            </a:r>
            <a:r>
              <a:rPr dirty="0" sz="1900" spc="-5">
                <a:latin typeface="Microsoft YaHei"/>
                <a:cs typeface="Microsoft YaHei"/>
              </a:rPr>
              <a:t>下来</a:t>
            </a:r>
            <a:r>
              <a:rPr dirty="0" sz="1900">
                <a:latin typeface="Microsoft YaHei"/>
                <a:cs typeface="Microsoft YaHei"/>
              </a:rPr>
              <a:t>时</a:t>
            </a:r>
            <a:r>
              <a:rPr dirty="0" sz="1900" spc="-5">
                <a:latin typeface="Microsoft YaHei"/>
                <a:cs typeface="Microsoft YaHei"/>
              </a:rPr>
              <a:t>一</a:t>
            </a:r>
            <a:r>
              <a:rPr dirty="0" sz="1900">
                <a:latin typeface="Microsoft YaHei"/>
                <a:cs typeface="Microsoft YaHei"/>
              </a:rPr>
              <a:t>个</a:t>
            </a:r>
            <a:r>
              <a:rPr dirty="0" sz="1900" spc="-10">
                <a:latin typeface="Microsoft YaHei"/>
                <a:cs typeface="Microsoft YaHei"/>
              </a:rPr>
              <a:t>m</a:t>
            </a:r>
            <a:r>
              <a:rPr dirty="0" sz="1900">
                <a:latin typeface="Microsoft YaHei"/>
                <a:cs typeface="Microsoft YaHei"/>
              </a:rPr>
              <a:t>×</a:t>
            </a:r>
            <a:r>
              <a:rPr dirty="0" sz="1900" spc="5">
                <a:latin typeface="Microsoft YaHei"/>
                <a:cs typeface="Microsoft YaHei"/>
              </a:rPr>
              <a:t>n</a:t>
            </a:r>
            <a:r>
              <a:rPr dirty="0" sz="1900" spc="-5">
                <a:latin typeface="Microsoft YaHei"/>
                <a:cs typeface="Microsoft YaHei"/>
              </a:rPr>
              <a:t>的矩</a:t>
            </a:r>
            <a:r>
              <a:rPr dirty="0" sz="1900">
                <a:latin typeface="Microsoft YaHei"/>
                <a:cs typeface="Microsoft YaHei"/>
              </a:rPr>
              <a:t>阵</a:t>
            </a:r>
            <a:r>
              <a:rPr dirty="0" sz="1900" spc="-5">
                <a:latin typeface="Microsoft YaHei"/>
                <a:cs typeface="Microsoft YaHei"/>
              </a:rPr>
              <a:t>。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10">
                <a:latin typeface="Microsoft YaHei"/>
                <a:cs typeface="Microsoft YaHei"/>
              </a:rPr>
              <a:t>再下一行的输入是整</a:t>
            </a:r>
            <a:r>
              <a:rPr dirty="0" sz="1900" spc="-5">
                <a:latin typeface="Microsoft YaHei"/>
                <a:cs typeface="Microsoft YaHei"/>
              </a:rPr>
              <a:t>数</a:t>
            </a:r>
            <a:r>
              <a:rPr dirty="0" sz="1900" spc="-10">
                <a:latin typeface="Microsoft YaHei"/>
                <a:cs typeface="Microsoft YaHei"/>
              </a:rPr>
              <a:t>p,q</a:t>
            </a:r>
            <a:r>
              <a:rPr dirty="0" sz="1900" spc="-5">
                <a:latin typeface="Microsoft YaHei"/>
                <a:cs typeface="Microsoft YaHei"/>
              </a:rPr>
              <a:t>，表</a:t>
            </a:r>
            <a:r>
              <a:rPr dirty="0" sz="1900" spc="-15">
                <a:latin typeface="Microsoft YaHei"/>
                <a:cs typeface="Microsoft YaHei"/>
              </a:rPr>
              <a:t>示</a:t>
            </a:r>
            <a:r>
              <a:rPr dirty="0" sz="1900">
                <a:latin typeface="Microsoft YaHei"/>
                <a:cs typeface="Microsoft YaHei"/>
              </a:rPr>
              <a:t>下</a:t>
            </a:r>
            <a:r>
              <a:rPr dirty="0" sz="1900" spc="-5">
                <a:latin typeface="Microsoft YaHei"/>
                <a:cs typeface="Microsoft YaHei"/>
              </a:rPr>
              <a:t>一个矩阵是</a:t>
            </a:r>
            <a:r>
              <a:rPr dirty="0" sz="1900" spc="-10">
                <a:latin typeface="Microsoft YaHei"/>
                <a:cs typeface="Microsoft YaHei"/>
              </a:rPr>
              <a:t>p</a:t>
            </a:r>
            <a:r>
              <a:rPr dirty="0" sz="1900" spc="-5">
                <a:latin typeface="Microsoft YaHei"/>
                <a:cs typeface="Microsoft YaHei"/>
              </a:rPr>
              <a:t>行</a:t>
            </a:r>
            <a:r>
              <a:rPr dirty="0" sz="1900">
                <a:latin typeface="Microsoft YaHei"/>
                <a:cs typeface="Microsoft YaHei"/>
              </a:rPr>
              <a:t>q</a:t>
            </a:r>
            <a:r>
              <a:rPr dirty="0" sz="1900" spc="-10">
                <a:latin typeface="Microsoft YaHei"/>
                <a:cs typeface="Microsoft YaHei"/>
              </a:rPr>
              <a:t>列</a:t>
            </a:r>
            <a:r>
              <a:rPr dirty="0" sz="1900">
                <a:latin typeface="Microsoft YaHei"/>
                <a:cs typeface="Microsoft YaHei"/>
              </a:rPr>
              <a:t>（</a:t>
            </a:r>
            <a:r>
              <a:rPr dirty="0" sz="1900" spc="-5">
                <a:latin typeface="Microsoft YaHei"/>
                <a:cs typeface="Microsoft YaHei"/>
              </a:rPr>
              <a:t>n=</a:t>
            </a:r>
            <a:r>
              <a:rPr dirty="0" sz="1900" spc="-10">
                <a:latin typeface="Microsoft YaHei"/>
                <a:cs typeface="Microsoft YaHei"/>
              </a:rPr>
              <a:t>p</a:t>
            </a:r>
            <a:r>
              <a:rPr dirty="0" sz="1900" spc="-5">
                <a:latin typeface="Microsoft YaHei"/>
                <a:cs typeface="Microsoft YaHei"/>
              </a:rPr>
              <a:t>）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900" spc="-5">
                <a:latin typeface="Microsoft YaHei"/>
                <a:cs typeface="Microsoft YaHei"/>
              </a:rPr>
              <a:t>再接下来就是一个p行</a:t>
            </a:r>
            <a:r>
              <a:rPr dirty="0" sz="1900" spc="-10">
                <a:latin typeface="Microsoft YaHei"/>
                <a:cs typeface="Microsoft YaHei"/>
              </a:rPr>
              <a:t>q</a:t>
            </a:r>
            <a:r>
              <a:rPr dirty="0" sz="1900" spc="-5">
                <a:latin typeface="Microsoft YaHei"/>
                <a:cs typeface="Microsoft YaHei"/>
              </a:rPr>
              <a:t>列的矩阵。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要求输出两个矩阵相乘的结果矩阵(1</a:t>
            </a:r>
            <a:r>
              <a:rPr dirty="0" sz="1900" spc="4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&lt;</a:t>
            </a:r>
            <a:r>
              <a:rPr dirty="0" sz="1900" spc="-1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m,n,p,q</a:t>
            </a:r>
            <a:r>
              <a:rPr dirty="0" sz="1900" spc="1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&lt;= </a:t>
            </a:r>
            <a:r>
              <a:rPr dirty="0" sz="1900">
                <a:latin typeface="Microsoft YaHei"/>
                <a:cs typeface="Microsoft YaHei"/>
              </a:rPr>
              <a:t>8)</a:t>
            </a:r>
            <a:r>
              <a:rPr dirty="0" sz="1900" spc="-5">
                <a:latin typeface="Microsoft YaHei"/>
                <a:cs typeface="Microsoft YaHei"/>
              </a:rPr>
              <a:t>。</a:t>
            </a:r>
            <a:endParaRPr sz="19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2476957"/>
            <a:ext cx="1298575" cy="24669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输入样例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4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4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5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3</a:t>
            </a:r>
            <a:r>
              <a:rPr dirty="0" sz="2000" spc="-4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2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0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4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47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42642" y="2472689"/>
            <a:ext cx="1170305" cy="8515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070CEB"/>
                </a:solidFill>
                <a:latin typeface="Microsoft YaHei"/>
                <a:cs typeface="Microsoft YaHei"/>
              </a:rPr>
              <a:t>输出样例：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dirty="0" sz="1800" spc="-5">
                <a:latin typeface="Arial MT"/>
                <a:cs typeface="Arial MT"/>
              </a:rPr>
              <a:t>10</a:t>
            </a:r>
            <a:r>
              <a:rPr dirty="0" sz="1800" spc="-2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19</a:t>
            </a:r>
            <a:r>
              <a:rPr dirty="0" sz="1800" spc="-1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30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latin typeface="Arial MT"/>
                <a:cs typeface="Arial MT"/>
              </a:rPr>
              <a:t>4</a:t>
            </a:r>
            <a:r>
              <a:rPr dirty="0" sz="1800" spc="-3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8</a:t>
            </a:r>
            <a:r>
              <a:rPr dirty="0" sz="1800" spc="-2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16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矩阵乘法</a:t>
            </a:r>
            <a:endParaRPr sz="2400">
              <a:latin typeface="Microsoft YaHei"/>
              <a:cs typeface="Microsoft YaHe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03448" y="626363"/>
            <a:ext cx="4824984" cy="402336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18540" y="1300734"/>
            <a:ext cx="1524000" cy="2494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5">
                <a:latin typeface="Microsoft YaHei"/>
                <a:cs typeface="Microsoft YaHei"/>
              </a:rPr>
              <a:t>m</a:t>
            </a:r>
            <a:r>
              <a:rPr dirty="0" sz="1800">
                <a:latin typeface="Microsoft YaHei"/>
                <a:cs typeface="Microsoft YaHei"/>
              </a:rPr>
              <a:t>行</a:t>
            </a:r>
            <a:r>
              <a:rPr dirty="0" sz="1800" spc="-5">
                <a:latin typeface="Microsoft YaHei"/>
                <a:cs typeface="Microsoft YaHei"/>
              </a:rPr>
              <a:t>n</a:t>
            </a:r>
            <a:r>
              <a:rPr dirty="0" sz="1800">
                <a:latin typeface="Microsoft YaHei"/>
                <a:cs typeface="Microsoft YaHei"/>
              </a:rPr>
              <a:t>列的矩阵</a:t>
            </a:r>
            <a:endParaRPr sz="1800">
              <a:latin typeface="Microsoft YaHei"/>
              <a:cs typeface="Microsoft YaHei"/>
            </a:endParaRPr>
          </a:p>
          <a:p>
            <a:pPr marL="353695">
              <a:lnSpc>
                <a:spcPct val="100000"/>
              </a:lnSpc>
              <a:spcBef>
                <a:spcPts val="2160"/>
              </a:spcBef>
            </a:pPr>
            <a:r>
              <a:rPr dirty="0" sz="1800">
                <a:latin typeface="Microsoft YaHei"/>
                <a:cs typeface="Microsoft YaHei"/>
              </a:rPr>
              <a:t>X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 spc="-10">
                <a:latin typeface="Microsoft YaHei"/>
                <a:cs typeface="Microsoft YaHei"/>
              </a:rPr>
              <a:t>n</a:t>
            </a:r>
            <a:r>
              <a:rPr dirty="0" sz="1800">
                <a:latin typeface="Microsoft YaHei"/>
                <a:cs typeface="Microsoft YaHei"/>
              </a:rPr>
              <a:t>行k列的矩阵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353695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=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5">
                <a:latin typeface="Microsoft YaHei"/>
                <a:cs typeface="Microsoft YaHei"/>
              </a:rPr>
              <a:t>m</a:t>
            </a:r>
            <a:r>
              <a:rPr dirty="0" sz="1800">
                <a:latin typeface="Microsoft YaHei"/>
                <a:cs typeface="Microsoft YaHei"/>
              </a:rPr>
              <a:t>行</a:t>
            </a:r>
            <a:r>
              <a:rPr dirty="0" sz="1800" spc="5">
                <a:latin typeface="Microsoft YaHei"/>
                <a:cs typeface="Microsoft YaHei"/>
              </a:rPr>
              <a:t>k</a:t>
            </a:r>
            <a:r>
              <a:rPr dirty="0" sz="1800">
                <a:latin typeface="Microsoft YaHei"/>
                <a:cs typeface="Microsoft YaHei"/>
              </a:rPr>
              <a:t>列的矩阵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倒序问题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8034020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接收键盘输入的100个整数，然</a:t>
            </a:r>
            <a:r>
              <a:rPr dirty="0" sz="2000" spc="-10">
                <a:latin typeface="Microsoft YaHei"/>
                <a:cs typeface="Microsoft YaHei"/>
              </a:rPr>
              <a:t>后</a:t>
            </a:r>
            <a:r>
              <a:rPr dirty="0" sz="2000">
                <a:latin typeface="Microsoft YaHei"/>
                <a:cs typeface="Microsoft YaHei"/>
              </a:rPr>
              <a:t>将它们</a:t>
            </a:r>
            <a:r>
              <a:rPr dirty="0" sz="2000" spc="-25">
                <a:latin typeface="Microsoft YaHei"/>
                <a:cs typeface="Microsoft YaHei"/>
              </a:rPr>
              <a:t>按</a:t>
            </a:r>
            <a:r>
              <a:rPr dirty="0" sz="2000">
                <a:latin typeface="Microsoft YaHei"/>
                <a:cs typeface="Microsoft YaHei"/>
              </a:rPr>
              <a:t>和</a:t>
            </a:r>
            <a:r>
              <a:rPr dirty="0" sz="2000" spc="-15">
                <a:latin typeface="Microsoft YaHei"/>
                <a:cs typeface="Microsoft YaHei"/>
              </a:rPr>
              <a:t>原</a:t>
            </a:r>
            <a:r>
              <a:rPr dirty="0" sz="2000">
                <a:latin typeface="Microsoft YaHei"/>
                <a:cs typeface="Microsoft YaHei"/>
              </a:rPr>
              <a:t>顺序</a:t>
            </a:r>
            <a:r>
              <a:rPr dirty="0" sz="2000" spc="-15">
                <a:latin typeface="Microsoft YaHei"/>
                <a:cs typeface="Microsoft YaHei"/>
              </a:rPr>
              <a:t>相</a:t>
            </a:r>
            <a:r>
              <a:rPr dirty="0" sz="2000">
                <a:latin typeface="Microsoft YaHei"/>
                <a:cs typeface="Microsoft YaHei"/>
              </a:rPr>
              <a:t>反的</a:t>
            </a:r>
            <a:r>
              <a:rPr dirty="0" sz="2000" spc="-15">
                <a:latin typeface="Microsoft YaHei"/>
                <a:cs typeface="Microsoft YaHei"/>
              </a:rPr>
              <a:t>顺</a:t>
            </a:r>
            <a:r>
              <a:rPr dirty="0" sz="2000">
                <a:latin typeface="Microsoft YaHei"/>
                <a:cs typeface="Microsoft YaHei"/>
              </a:rPr>
              <a:t>序输</a:t>
            </a:r>
            <a:r>
              <a:rPr dirty="0" sz="2000" spc="-15">
                <a:latin typeface="Microsoft YaHei"/>
                <a:cs typeface="Microsoft YaHei"/>
              </a:rPr>
              <a:t>出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矩阵乘法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724280"/>
            <a:ext cx="7211059" cy="14732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900" spc="-5">
                <a:latin typeface="Microsoft YaHei"/>
                <a:cs typeface="Microsoft YaHei"/>
              </a:rPr>
              <a:t>编程求两个矩阵相乘的结果。输入</a:t>
            </a:r>
            <a:r>
              <a:rPr dirty="0" sz="1900">
                <a:latin typeface="Microsoft YaHei"/>
                <a:cs typeface="Microsoft YaHei"/>
              </a:rPr>
              <a:t>第</a:t>
            </a:r>
            <a:r>
              <a:rPr dirty="0" sz="1900" spc="-5">
                <a:latin typeface="Microsoft YaHei"/>
                <a:cs typeface="Microsoft YaHei"/>
              </a:rPr>
              <a:t>一行</a:t>
            </a:r>
            <a:r>
              <a:rPr dirty="0" sz="1900">
                <a:latin typeface="Microsoft YaHei"/>
                <a:cs typeface="Microsoft YaHei"/>
              </a:rPr>
              <a:t>是</a:t>
            </a:r>
            <a:r>
              <a:rPr dirty="0" sz="1900" spc="-5">
                <a:latin typeface="Microsoft YaHei"/>
                <a:cs typeface="Microsoft YaHei"/>
              </a:rPr>
              <a:t>整</a:t>
            </a:r>
            <a:r>
              <a:rPr dirty="0" sz="1900">
                <a:latin typeface="Microsoft YaHei"/>
                <a:cs typeface="Microsoft YaHei"/>
              </a:rPr>
              <a:t>数</a:t>
            </a:r>
            <a:r>
              <a:rPr dirty="0" sz="1900" spc="-5">
                <a:latin typeface="Microsoft YaHei"/>
                <a:cs typeface="Microsoft YaHei"/>
              </a:rPr>
              <a:t>m</a:t>
            </a:r>
            <a:r>
              <a:rPr dirty="0" sz="1900" spc="5">
                <a:latin typeface="Microsoft YaHei"/>
                <a:cs typeface="Microsoft YaHei"/>
              </a:rPr>
              <a:t>,n</a:t>
            </a:r>
            <a:r>
              <a:rPr dirty="0" sz="1900" spc="-5">
                <a:latin typeface="Microsoft YaHei"/>
                <a:cs typeface="Microsoft YaHei"/>
              </a:rPr>
              <a:t>，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表示第一个矩阵是</a:t>
            </a:r>
            <a:r>
              <a:rPr dirty="0" sz="1900" spc="-10">
                <a:latin typeface="Microsoft YaHei"/>
                <a:cs typeface="Microsoft YaHei"/>
              </a:rPr>
              <a:t>m</a:t>
            </a:r>
            <a:r>
              <a:rPr dirty="0" sz="1900" spc="-5">
                <a:latin typeface="Microsoft YaHei"/>
                <a:cs typeface="Microsoft YaHei"/>
              </a:rPr>
              <a:t>行</a:t>
            </a:r>
            <a:r>
              <a:rPr dirty="0" sz="1900" spc="-10">
                <a:latin typeface="Microsoft YaHei"/>
                <a:cs typeface="Microsoft YaHei"/>
              </a:rPr>
              <a:t>n</a:t>
            </a:r>
            <a:r>
              <a:rPr dirty="0" sz="1900" spc="-5">
                <a:latin typeface="Microsoft YaHei"/>
                <a:cs typeface="Microsoft YaHei"/>
              </a:rPr>
              <a:t>列的。</a:t>
            </a:r>
            <a:r>
              <a:rPr dirty="0" sz="1900">
                <a:latin typeface="Microsoft YaHei"/>
                <a:cs typeface="Microsoft YaHei"/>
              </a:rPr>
              <a:t>接</a:t>
            </a:r>
            <a:r>
              <a:rPr dirty="0" sz="1900" spc="-5">
                <a:latin typeface="Microsoft YaHei"/>
                <a:cs typeface="Microsoft YaHei"/>
              </a:rPr>
              <a:t>下来</a:t>
            </a:r>
            <a:r>
              <a:rPr dirty="0" sz="1900">
                <a:latin typeface="Microsoft YaHei"/>
                <a:cs typeface="Microsoft YaHei"/>
              </a:rPr>
              <a:t>时</a:t>
            </a:r>
            <a:r>
              <a:rPr dirty="0" sz="1900" spc="-5">
                <a:latin typeface="Microsoft YaHei"/>
                <a:cs typeface="Microsoft YaHei"/>
              </a:rPr>
              <a:t>一</a:t>
            </a:r>
            <a:r>
              <a:rPr dirty="0" sz="1900">
                <a:latin typeface="Microsoft YaHei"/>
                <a:cs typeface="Microsoft YaHei"/>
              </a:rPr>
              <a:t>个</a:t>
            </a:r>
            <a:r>
              <a:rPr dirty="0" sz="1900" spc="-10">
                <a:latin typeface="Microsoft YaHei"/>
                <a:cs typeface="Microsoft YaHei"/>
              </a:rPr>
              <a:t>m</a:t>
            </a:r>
            <a:r>
              <a:rPr dirty="0" sz="1900">
                <a:latin typeface="Microsoft YaHei"/>
                <a:cs typeface="Microsoft YaHei"/>
              </a:rPr>
              <a:t>×</a:t>
            </a:r>
            <a:r>
              <a:rPr dirty="0" sz="1900" spc="5">
                <a:latin typeface="Microsoft YaHei"/>
                <a:cs typeface="Microsoft YaHei"/>
              </a:rPr>
              <a:t>n</a:t>
            </a:r>
            <a:r>
              <a:rPr dirty="0" sz="1900" spc="-5">
                <a:latin typeface="Microsoft YaHei"/>
                <a:cs typeface="Microsoft YaHei"/>
              </a:rPr>
              <a:t>的矩</a:t>
            </a:r>
            <a:r>
              <a:rPr dirty="0" sz="1900">
                <a:latin typeface="Microsoft YaHei"/>
                <a:cs typeface="Microsoft YaHei"/>
              </a:rPr>
              <a:t>阵</a:t>
            </a:r>
            <a:r>
              <a:rPr dirty="0" sz="1900" spc="-5">
                <a:latin typeface="Microsoft YaHei"/>
                <a:cs typeface="Microsoft YaHei"/>
              </a:rPr>
              <a:t>。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10">
                <a:latin typeface="Microsoft YaHei"/>
                <a:cs typeface="Microsoft YaHei"/>
              </a:rPr>
              <a:t>再下一行的输入是整</a:t>
            </a:r>
            <a:r>
              <a:rPr dirty="0" sz="1900" spc="-5">
                <a:latin typeface="Microsoft YaHei"/>
                <a:cs typeface="Microsoft YaHei"/>
              </a:rPr>
              <a:t>数p,q，表</a:t>
            </a:r>
            <a:r>
              <a:rPr dirty="0" sz="1900" spc="-15">
                <a:latin typeface="Microsoft YaHei"/>
                <a:cs typeface="Microsoft YaHei"/>
              </a:rPr>
              <a:t>示</a:t>
            </a:r>
            <a:r>
              <a:rPr dirty="0" sz="1900">
                <a:latin typeface="Microsoft YaHei"/>
                <a:cs typeface="Microsoft YaHei"/>
              </a:rPr>
              <a:t>下</a:t>
            </a:r>
            <a:r>
              <a:rPr dirty="0" sz="1900" spc="-5">
                <a:latin typeface="Microsoft YaHei"/>
                <a:cs typeface="Microsoft YaHei"/>
              </a:rPr>
              <a:t>一个矩阵是</a:t>
            </a:r>
            <a:r>
              <a:rPr dirty="0" sz="1900" spc="-10">
                <a:latin typeface="Microsoft YaHei"/>
                <a:cs typeface="Microsoft YaHei"/>
              </a:rPr>
              <a:t>p</a:t>
            </a:r>
            <a:r>
              <a:rPr dirty="0" sz="1900" spc="-5">
                <a:latin typeface="Microsoft YaHei"/>
                <a:cs typeface="Microsoft YaHei"/>
              </a:rPr>
              <a:t>行</a:t>
            </a:r>
            <a:r>
              <a:rPr dirty="0" sz="1900">
                <a:latin typeface="Microsoft YaHei"/>
                <a:cs typeface="Microsoft YaHei"/>
              </a:rPr>
              <a:t>q</a:t>
            </a:r>
            <a:r>
              <a:rPr dirty="0" sz="1900" spc="-10">
                <a:latin typeface="Microsoft YaHei"/>
                <a:cs typeface="Microsoft YaHei"/>
              </a:rPr>
              <a:t>列的</a:t>
            </a:r>
            <a:r>
              <a:rPr dirty="0" sz="1900" spc="-5">
                <a:latin typeface="Microsoft YaHei"/>
                <a:cs typeface="Microsoft YaHei"/>
              </a:rPr>
              <a:t>（n=p）</a:t>
            </a:r>
            <a:r>
              <a:rPr dirty="0" sz="1900">
                <a:latin typeface="Microsoft YaHei"/>
                <a:cs typeface="Microsoft YaHei"/>
              </a:rPr>
              <a:t>。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900" spc="-5">
                <a:latin typeface="Microsoft YaHei"/>
                <a:cs typeface="Microsoft YaHei"/>
              </a:rPr>
              <a:t>再接下来就是一个p行</a:t>
            </a:r>
            <a:r>
              <a:rPr dirty="0" sz="1900" spc="-10">
                <a:latin typeface="Microsoft YaHei"/>
                <a:cs typeface="Microsoft YaHei"/>
              </a:rPr>
              <a:t>q</a:t>
            </a:r>
            <a:r>
              <a:rPr dirty="0" sz="1900" spc="-5">
                <a:latin typeface="Microsoft YaHei"/>
                <a:cs typeface="Microsoft YaHei"/>
              </a:rPr>
              <a:t>列的矩阵。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要求输出两个矩阵相乘的结果矩阵(1</a:t>
            </a:r>
            <a:r>
              <a:rPr dirty="0" sz="1900" spc="4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&lt;</a:t>
            </a:r>
            <a:r>
              <a:rPr dirty="0" sz="1900" spc="-1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m,n,p,q</a:t>
            </a:r>
            <a:r>
              <a:rPr dirty="0" sz="1900" spc="1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&lt;= </a:t>
            </a:r>
            <a:r>
              <a:rPr dirty="0" sz="1900">
                <a:latin typeface="Microsoft YaHei"/>
                <a:cs typeface="Microsoft YaHei"/>
              </a:rPr>
              <a:t>8)</a:t>
            </a:r>
            <a:r>
              <a:rPr dirty="0" sz="1900" spc="-5">
                <a:latin typeface="Microsoft YaHei"/>
                <a:cs typeface="Microsoft YaHei"/>
              </a:rPr>
              <a:t>。</a:t>
            </a:r>
            <a:endParaRPr sz="19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2476957"/>
            <a:ext cx="1298575" cy="24669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输入样例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4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4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5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3</a:t>
            </a:r>
            <a:r>
              <a:rPr dirty="0" sz="2000" spc="-4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2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0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4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49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42642" y="2491485"/>
            <a:ext cx="1170305" cy="85216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070CEB"/>
                </a:solidFill>
                <a:latin typeface="Microsoft YaHei"/>
                <a:cs typeface="Microsoft YaHei"/>
              </a:rPr>
              <a:t>输出样例：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dirty="0" sz="1800" spc="-5">
                <a:latin typeface="Arial MT"/>
                <a:cs typeface="Arial MT"/>
              </a:rPr>
              <a:t>10</a:t>
            </a:r>
            <a:r>
              <a:rPr dirty="0" sz="1800" spc="-2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19</a:t>
            </a:r>
            <a:r>
              <a:rPr dirty="0" sz="1800" spc="-1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30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1800" spc="-5">
                <a:latin typeface="Arial MT"/>
                <a:cs typeface="Arial MT"/>
              </a:rPr>
              <a:t>4</a:t>
            </a:r>
            <a:r>
              <a:rPr dirty="0" sz="1800" spc="-3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8</a:t>
            </a:r>
            <a:r>
              <a:rPr dirty="0" sz="1800" spc="-2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16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27221" y="3174238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用什么存放矩阵？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531734" y="4675123"/>
            <a:ext cx="13970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瑞士苏黎世湖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53541" y="2350389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</a:t>
            </a:r>
            <a:endParaRPr sz="2400">
              <a:latin typeface="Microsoft YaHei"/>
              <a:cs typeface="Microsoft YaHe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3032" y="428116"/>
            <a:ext cx="6222619" cy="4159122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51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6565900" cy="124714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定义</a:t>
            </a:r>
            <a:r>
              <a:rPr dirty="0" sz="2000" spc="5">
                <a:latin typeface="Microsoft YaHei"/>
                <a:cs typeface="Microsoft YaHei"/>
              </a:rPr>
              <a:t>N</a:t>
            </a:r>
            <a:r>
              <a:rPr dirty="0" sz="2000">
                <a:latin typeface="Microsoft YaHei"/>
                <a:cs typeface="Microsoft YaHei"/>
              </a:rPr>
              <a:t>行</a:t>
            </a:r>
            <a:r>
              <a:rPr dirty="0" sz="2000" spc="-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列的二维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1398270" algn="l"/>
              </a:tabLst>
            </a:pPr>
            <a:r>
              <a:rPr dirty="0" sz="2000">
                <a:solidFill>
                  <a:srgbClr val="FF0000"/>
                </a:solidFill>
                <a:latin typeface="Arial MT"/>
                <a:cs typeface="Arial MT"/>
              </a:rPr>
              <a:t>T</a:t>
            </a:r>
            <a:r>
              <a:rPr dirty="0" sz="2000" spc="-3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FF0000"/>
                </a:solidFill>
                <a:latin typeface="Arial MT"/>
                <a:cs typeface="Arial MT"/>
              </a:rPr>
              <a:t>a[N][M];	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6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T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类型名，如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char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,</a:t>
            </a:r>
            <a:r>
              <a:rPr dirty="0" sz="2000" spc="-2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double,</a:t>
            </a:r>
            <a:r>
              <a:rPr dirty="0" sz="20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int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等。</a:t>
            </a:r>
            <a:endParaRPr sz="2000">
              <a:latin typeface="Microsoft YaHei"/>
              <a:cs typeface="Microsoft YaHei"/>
            </a:endParaRPr>
          </a:p>
          <a:p>
            <a:pPr marL="1410335">
              <a:lnSpc>
                <a:spcPct val="100000"/>
              </a:lnSpc>
            </a:pP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Arial MT"/>
                <a:cs typeface="Arial MT"/>
              </a:rPr>
              <a:t>M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、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N</a:t>
            </a:r>
            <a:r>
              <a:rPr dirty="0" sz="2000" spc="-2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正整数，或值为正整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的常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量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表达式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52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6565900" cy="1855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定义</a:t>
            </a:r>
            <a:r>
              <a:rPr dirty="0" sz="2000" spc="5">
                <a:latin typeface="Microsoft YaHei"/>
                <a:cs typeface="Microsoft YaHei"/>
              </a:rPr>
              <a:t>N</a:t>
            </a:r>
            <a:r>
              <a:rPr dirty="0" sz="2000">
                <a:latin typeface="Microsoft YaHei"/>
                <a:cs typeface="Microsoft YaHei"/>
              </a:rPr>
              <a:t>行</a:t>
            </a:r>
            <a:r>
              <a:rPr dirty="0" sz="2000" spc="-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列的二维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1398270" algn="l"/>
              </a:tabLst>
            </a:pPr>
            <a:r>
              <a:rPr dirty="0" sz="2000">
                <a:solidFill>
                  <a:srgbClr val="FF0000"/>
                </a:solidFill>
                <a:latin typeface="Arial MT"/>
                <a:cs typeface="Arial MT"/>
              </a:rPr>
              <a:t>T</a:t>
            </a:r>
            <a:r>
              <a:rPr dirty="0" sz="2000" spc="-3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FF0000"/>
                </a:solidFill>
                <a:latin typeface="Arial MT"/>
                <a:cs typeface="Arial MT"/>
              </a:rPr>
              <a:t>a[N][M];	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6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T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类型名，如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char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,</a:t>
            </a:r>
            <a:r>
              <a:rPr dirty="0" sz="2000" spc="-2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double,</a:t>
            </a:r>
            <a:r>
              <a:rPr dirty="0" sz="20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int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等。</a:t>
            </a:r>
            <a:endParaRPr sz="2000">
              <a:latin typeface="Microsoft YaHei"/>
              <a:cs typeface="Microsoft YaHei"/>
            </a:endParaRPr>
          </a:p>
          <a:p>
            <a:pPr marL="1410335">
              <a:lnSpc>
                <a:spcPct val="100000"/>
              </a:lnSpc>
            </a:pP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Arial MT"/>
                <a:cs typeface="Arial MT"/>
              </a:rPr>
              <a:t>M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、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N</a:t>
            </a:r>
            <a:r>
              <a:rPr dirty="0" sz="2000" spc="-2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正整数，或值为正整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的常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量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表达式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125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每个元素都是一个类型</a:t>
            </a:r>
            <a:r>
              <a:rPr dirty="0" sz="2000" spc="-10">
                <a:latin typeface="Microsoft YaHei"/>
                <a:cs typeface="Microsoft YaHei"/>
              </a:rPr>
              <a:t>为</a:t>
            </a:r>
            <a:r>
              <a:rPr dirty="0" sz="2000">
                <a:latin typeface="Microsoft YaHei"/>
                <a:cs typeface="Microsoft YaHei"/>
              </a:rPr>
              <a:t>T的变量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53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6565900" cy="24650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定义</a:t>
            </a:r>
            <a:r>
              <a:rPr dirty="0" sz="2000" spc="5">
                <a:latin typeface="Microsoft YaHei"/>
                <a:cs typeface="Microsoft YaHei"/>
              </a:rPr>
              <a:t>N</a:t>
            </a:r>
            <a:r>
              <a:rPr dirty="0" sz="2000">
                <a:latin typeface="Microsoft YaHei"/>
                <a:cs typeface="Microsoft YaHei"/>
              </a:rPr>
              <a:t>行</a:t>
            </a:r>
            <a:r>
              <a:rPr dirty="0" sz="2000" spc="-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列的二维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1398270" algn="l"/>
              </a:tabLst>
            </a:pPr>
            <a:r>
              <a:rPr dirty="0" sz="2000">
                <a:solidFill>
                  <a:srgbClr val="FF0000"/>
                </a:solidFill>
                <a:latin typeface="Arial MT"/>
                <a:cs typeface="Arial MT"/>
              </a:rPr>
              <a:t>T</a:t>
            </a:r>
            <a:r>
              <a:rPr dirty="0" sz="2000" spc="-3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FF0000"/>
                </a:solidFill>
                <a:latin typeface="Arial MT"/>
                <a:cs typeface="Arial MT"/>
              </a:rPr>
              <a:t>a[N][M];	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6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T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类型名，如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char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,</a:t>
            </a:r>
            <a:r>
              <a:rPr dirty="0" sz="2000" spc="-2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double,</a:t>
            </a:r>
            <a:r>
              <a:rPr dirty="0" sz="20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int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等。</a:t>
            </a:r>
            <a:endParaRPr sz="2000">
              <a:latin typeface="Microsoft YaHei"/>
              <a:cs typeface="Microsoft YaHei"/>
            </a:endParaRPr>
          </a:p>
          <a:p>
            <a:pPr marL="1410335">
              <a:lnSpc>
                <a:spcPct val="100000"/>
              </a:lnSpc>
            </a:pP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Arial MT"/>
                <a:cs typeface="Arial MT"/>
              </a:rPr>
              <a:t>M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、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N</a:t>
            </a:r>
            <a:r>
              <a:rPr dirty="0" sz="2000" spc="-2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正整数，或值为正整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的常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量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表达式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125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每个元素都是一个类型</a:t>
            </a:r>
            <a:r>
              <a:rPr dirty="0" sz="2000" spc="-10">
                <a:latin typeface="Microsoft YaHei"/>
                <a:cs typeface="Microsoft YaHei"/>
              </a:rPr>
              <a:t>为</a:t>
            </a:r>
            <a:r>
              <a:rPr dirty="0" sz="2000">
                <a:latin typeface="Microsoft YaHei"/>
                <a:cs typeface="Microsoft YaHei"/>
              </a:rPr>
              <a:t>T的变量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N×M个元素在内存里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挨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连</a:t>
            </a:r>
            <a:r>
              <a:rPr dirty="0" sz="2000">
                <a:latin typeface="Microsoft YaHei"/>
                <a:cs typeface="Microsoft YaHei"/>
              </a:rPr>
              <a:t>续存</a:t>
            </a:r>
            <a:r>
              <a:rPr dirty="0" sz="2000" spc="-15">
                <a:latin typeface="Microsoft YaHei"/>
                <a:cs typeface="Microsoft YaHei"/>
              </a:rPr>
              <a:t>放</a:t>
            </a:r>
            <a:r>
              <a:rPr dirty="0" sz="2000">
                <a:latin typeface="Microsoft YaHei"/>
                <a:cs typeface="Microsoft YaHei"/>
              </a:rPr>
              <a:t>的。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54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8240395" cy="30753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定义</a:t>
            </a:r>
            <a:r>
              <a:rPr dirty="0" sz="2000" spc="5">
                <a:latin typeface="Microsoft YaHei"/>
                <a:cs typeface="Microsoft YaHei"/>
              </a:rPr>
              <a:t>N</a:t>
            </a:r>
            <a:r>
              <a:rPr dirty="0" sz="2000">
                <a:latin typeface="Microsoft YaHei"/>
                <a:cs typeface="Microsoft YaHei"/>
              </a:rPr>
              <a:t>行</a:t>
            </a:r>
            <a:r>
              <a:rPr dirty="0" sz="2000" spc="-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列的二维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1398270" algn="l"/>
              </a:tabLst>
            </a:pPr>
            <a:r>
              <a:rPr dirty="0" sz="2000">
                <a:solidFill>
                  <a:srgbClr val="FF0000"/>
                </a:solidFill>
                <a:latin typeface="Arial MT"/>
                <a:cs typeface="Arial MT"/>
              </a:rPr>
              <a:t>T</a:t>
            </a:r>
            <a:r>
              <a:rPr dirty="0" sz="2000" spc="-3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FF0000"/>
                </a:solidFill>
                <a:latin typeface="Arial MT"/>
                <a:cs typeface="Arial MT"/>
              </a:rPr>
              <a:t>a[N][M];	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6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T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类型名，如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char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,</a:t>
            </a:r>
            <a:r>
              <a:rPr dirty="0" sz="2000" spc="-2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double,</a:t>
            </a:r>
            <a:r>
              <a:rPr dirty="0" sz="20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int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等。</a:t>
            </a:r>
            <a:endParaRPr sz="2000">
              <a:latin typeface="Microsoft YaHei"/>
              <a:cs typeface="Microsoft YaHei"/>
            </a:endParaRPr>
          </a:p>
          <a:p>
            <a:pPr algn="ctr" marR="268605">
              <a:lnSpc>
                <a:spcPct val="100000"/>
              </a:lnSpc>
            </a:pP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3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Arial MT"/>
                <a:cs typeface="Arial MT"/>
              </a:rPr>
              <a:t>M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、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N</a:t>
            </a:r>
            <a:r>
              <a:rPr dirty="0" sz="2000" spc="-2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正整数，或值为正整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的常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量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表达式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125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每个元素都是一个类型</a:t>
            </a:r>
            <a:r>
              <a:rPr dirty="0" sz="2000" spc="-10">
                <a:latin typeface="Microsoft YaHei"/>
                <a:cs typeface="Microsoft YaHei"/>
              </a:rPr>
              <a:t>为</a:t>
            </a:r>
            <a:r>
              <a:rPr dirty="0" sz="2000">
                <a:latin typeface="Microsoft YaHei"/>
                <a:cs typeface="Microsoft YaHei"/>
              </a:rPr>
              <a:t>T的变量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N×M个元素在内存里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挨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连</a:t>
            </a:r>
            <a:r>
              <a:rPr dirty="0" sz="2000">
                <a:latin typeface="Microsoft YaHei"/>
                <a:cs typeface="Microsoft YaHei"/>
              </a:rPr>
              <a:t>续存</a:t>
            </a:r>
            <a:r>
              <a:rPr dirty="0" sz="2000" spc="-15">
                <a:latin typeface="Microsoft YaHei"/>
                <a:cs typeface="Microsoft YaHei"/>
              </a:rPr>
              <a:t>放</a:t>
            </a:r>
            <a:r>
              <a:rPr dirty="0" sz="2000">
                <a:latin typeface="Microsoft YaHei"/>
                <a:cs typeface="Microsoft YaHei"/>
              </a:rPr>
              <a:t>的。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数组占用了一片连续的</a:t>
            </a:r>
            <a:r>
              <a:rPr dirty="0" sz="2000" spc="-10">
                <a:latin typeface="Microsoft YaHei"/>
                <a:cs typeface="Microsoft YaHei"/>
              </a:rPr>
              <a:t>、</a:t>
            </a:r>
            <a:r>
              <a:rPr dirty="0" sz="2000">
                <a:latin typeface="Microsoft YaHei"/>
                <a:cs typeface="Microsoft YaHei"/>
              </a:rPr>
              <a:t>大小</a:t>
            </a:r>
            <a:r>
              <a:rPr dirty="0" sz="2000" spc="-10">
                <a:latin typeface="Microsoft YaHei"/>
                <a:cs typeface="Microsoft YaHei"/>
              </a:rPr>
              <a:t>总</a:t>
            </a:r>
            <a:r>
              <a:rPr dirty="0" sz="2000">
                <a:latin typeface="Microsoft YaHei"/>
                <a:cs typeface="Microsoft YaHei"/>
              </a:rPr>
              <a:t>共</a:t>
            </a:r>
            <a:r>
              <a:rPr dirty="0" sz="2000" spc="5">
                <a:latin typeface="Microsoft YaHei"/>
                <a:cs typeface="Microsoft YaHei"/>
              </a:rPr>
              <a:t>为</a:t>
            </a:r>
            <a:r>
              <a:rPr dirty="0" sz="2000" spc="-60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N×M×sizeof(T)</a:t>
            </a:r>
            <a:r>
              <a:rPr dirty="0" sz="2000" spc="5">
                <a:latin typeface="Microsoft YaHei"/>
                <a:cs typeface="Microsoft YaHei"/>
              </a:rPr>
              <a:t>字</a:t>
            </a:r>
            <a:r>
              <a:rPr dirty="0" sz="2000" spc="-10">
                <a:latin typeface="Microsoft YaHei"/>
                <a:cs typeface="Microsoft YaHei"/>
              </a:rPr>
              <a:t>节</a:t>
            </a:r>
            <a:r>
              <a:rPr dirty="0" sz="2000" spc="5">
                <a:latin typeface="Microsoft YaHei"/>
                <a:cs typeface="Microsoft YaHei"/>
              </a:rPr>
              <a:t>的存</a:t>
            </a:r>
            <a:r>
              <a:rPr dirty="0" sz="2000" spc="-10">
                <a:latin typeface="Microsoft YaHei"/>
                <a:cs typeface="Microsoft YaHei"/>
              </a:rPr>
              <a:t>储</a:t>
            </a:r>
            <a:r>
              <a:rPr dirty="0" sz="2000" spc="5">
                <a:latin typeface="Microsoft YaHei"/>
                <a:cs typeface="Microsoft YaHei"/>
              </a:rPr>
              <a:t>空间。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55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8240395" cy="36849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定义</a:t>
            </a:r>
            <a:r>
              <a:rPr dirty="0" sz="2000" spc="5">
                <a:latin typeface="Microsoft YaHei"/>
                <a:cs typeface="Microsoft YaHei"/>
              </a:rPr>
              <a:t>N</a:t>
            </a:r>
            <a:r>
              <a:rPr dirty="0" sz="2000">
                <a:latin typeface="Microsoft YaHei"/>
                <a:cs typeface="Microsoft YaHei"/>
              </a:rPr>
              <a:t>行</a:t>
            </a:r>
            <a:r>
              <a:rPr dirty="0" sz="2000" spc="-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列的二维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1398270" algn="l"/>
              </a:tabLst>
            </a:pPr>
            <a:r>
              <a:rPr dirty="0" sz="2000">
                <a:solidFill>
                  <a:srgbClr val="FF0000"/>
                </a:solidFill>
                <a:latin typeface="Arial MT"/>
                <a:cs typeface="Arial MT"/>
              </a:rPr>
              <a:t>T</a:t>
            </a:r>
            <a:r>
              <a:rPr dirty="0" sz="2000" spc="-3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FF0000"/>
                </a:solidFill>
                <a:latin typeface="Arial MT"/>
                <a:cs typeface="Arial MT"/>
              </a:rPr>
              <a:t>a[N][M];	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6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T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类型名，如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char</a:t>
            </a:r>
            <a:r>
              <a:rPr dirty="0" sz="2000" spc="-5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,</a:t>
            </a:r>
            <a:r>
              <a:rPr dirty="0" sz="2000" spc="-2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double,</a:t>
            </a:r>
            <a:r>
              <a:rPr dirty="0" sz="20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int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等。</a:t>
            </a:r>
            <a:endParaRPr sz="2000">
              <a:latin typeface="Microsoft YaHei"/>
              <a:cs typeface="Microsoft YaHei"/>
            </a:endParaRPr>
          </a:p>
          <a:p>
            <a:pPr algn="ctr" marR="268605">
              <a:lnSpc>
                <a:spcPct val="100000"/>
              </a:lnSpc>
            </a:pP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000" spc="-3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 spc="-5">
                <a:solidFill>
                  <a:srgbClr val="00AF50"/>
                </a:solidFill>
                <a:latin typeface="Arial MT"/>
                <a:cs typeface="Arial MT"/>
              </a:rPr>
              <a:t>M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、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N</a:t>
            </a:r>
            <a:r>
              <a:rPr dirty="0" sz="2000" spc="-2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Arial MT"/>
                <a:cs typeface="Arial MT"/>
              </a:rPr>
              <a:t>:</a:t>
            </a:r>
            <a:r>
              <a:rPr dirty="0" sz="2000" spc="-15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正整数，或值为正整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数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的常</a:t>
            </a:r>
            <a:r>
              <a:rPr dirty="0" sz="2000" spc="-10">
                <a:solidFill>
                  <a:srgbClr val="00AF50"/>
                </a:solidFill>
                <a:latin typeface="Microsoft YaHei"/>
                <a:cs typeface="Microsoft YaHei"/>
              </a:rPr>
              <a:t>量</a:t>
            </a:r>
            <a:r>
              <a:rPr dirty="0" sz="2000">
                <a:solidFill>
                  <a:srgbClr val="00AF50"/>
                </a:solidFill>
                <a:latin typeface="Microsoft YaHei"/>
                <a:cs typeface="Microsoft YaHei"/>
              </a:rPr>
              <a:t>表达式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125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每个元素都是一个类型</a:t>
            </a:r>
            <a:r>
              <a:rPr dirty="0" sz="2000" spc="-10">
                <a:latin typeface="Microsoft YaHei"/>
                <a:cs typeface="Microsoft YaHei"/>
              </a:rPr>
              <a:t>为</a:t>
            </a:r>
            <a:r>
              <a:rPr dirty="0" sz="2000">
                <a:latin typeface="Microsoft YaHei"/>
                <a:cs typeface="Microsoft YaHei"/>
              </a:rPr>
              <a:t>T的变量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N×M个元素在内存里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挨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连</a:t>
            </a:r>
            <a:r>
              <a:rPr dirty="0" sz="2000">
                <a:latin typeface="Microsoft YaHei"/>
                <a:cs typeface="Microsoft YaHei"/>
              </a:rPr>
              <a:t>续存</a:t>
            </a:r>
            <a:r>
              <a:rPr dirty="0" sz="2000" spc="-15">
                <a:latin typeface="Microsoft YaHei"/>
                <a:cs typeface="Microsoft YaHei"/>
              </a:rPr>
              <a:t>放</a:t>
            </a:r>
            <a:r>
              <a:rPr dirty="0" sz="2000">
                <a:latin typeface="Microsoft YaHei"/>
                <a:cs typeface="Microsoft YaHei"/>
              </a:rPr>
              <a:t>的。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数组占用了一片连续的</a:t>
            </a:r>
            <a:r>
              <a:rPr dirty="0" sz="2000" spc="-10">
                <a:latin typeface="Microsoft YaHei"/>
                <a:cs typeface="Microsoft YaHei"/>
              </a:rPr>
              <a:t>、</a:t>
            </a:r>
            <a:r>
              <a:rPr dirty="0" sz="2000">
                <a:latin typeface="Microsoft YaHei"/>
                <a:cs typeface="Microsoft YaHei"/>
              </a:rPr>
              <a:t>大小</a:t>
            </a:r>
            <a:r>
              <a:rPr dirty="0" sz="2000" spc="-10">
                <a:latin typeface="Microsoft YaHei"/>
                <a:cs typeface="Microsoft YaHei"/>
              </a:rPr>
              <a:t>总</a:t>
            </a:r>
            <a:r>
              <a:rPr dirty="0" sz="2000">
                <a:latin typeface="Microsoft YaHei"/>
                <a:cs typeface="Microsoft YaHei"/>
              </a:rPr>
              <a:t>共</a:t>
            </a:r>
            <a:r>
              <a:rPr dirty="0" sz="2000" spc="5">
                <a:latin typeface="Microsoft YaHei"/>
                <a:cs typeface="Microsoft YaHei"/>
              </a:rPr>
              <a:t>为</a:t>
            </a:r>
            <a:r>
              <a:rPr dirty="0" sz="2000" spc="-60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N×M×sizeof(T)</a:t>
            </a:r>
            <a:r>
              <a:rPr dirty="0" sz="2000" spc="5">
                <a:latin typeface="Microsoft YaHei"/>
                <a:cs typeface="Microsoft YaHei"/>
              </a:rPr>
              <a:t>字</a:t>
            </a:r>
            <a:r>
              <a:rPr dirty="0" sz="2000" spc="-10">
                <a:latin typeface="Microsoft YaHei"/>
                <a:cs typeface="Microsoft YaHei"/>
              </a:rPr>
              <a:t>节</a:t>
            </a:r>
            <a:r>
              <a:rPr dirty="0" sz="2000" spc="5">
                <a:latin typeface="Microsoft YaHei"/>
                <a:cs typeface="Microsoft YaHei"/>
              </a:rPr>
              <a:t>的存</a:t>
            </a:r>
            <a:r>
              <a:rPr dirty="0" sz="2000" spc="-10">
                <a:latin typeface="Microsoft YaHei"/>
                <a:cs typeface="Microsoft YaHei"/>
              </a:rPr>
              <a:t>储</a:t>
            </a:r>
            <a:r>
              <a:rPr dirty="0" sz="2000" spc="5">
                <a:latin typeface="Microsoft YaHei"/>
                <a:cs typeface="Microsoft YaHei"/>
              </a:rPr>
              <a:t>空间。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表达式</a:t>
            </a:r>
            <a:r>
              <a:rPr dirty="0" sz="2000" spc="-5">
                <a:latin typeface="Microsoft YaHei"/>
                <a:cs typeface="Microsoft YaHei"/>
              </a:rPr>
              <a:t>“sizeof(a)”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值就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整个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组的</a:t>
            </a:r>
            <a:r>
              <a:rPr dirty="0" sz="2000" spc="-15">
                <a:latin typeface="Microsoft YaHei"/>
                <a:cs typeface="Microsoft YaHei"/>
              </a:rPr>
              <a:t>体</a:t>
            </a:r>
            <a:r>
              <a:rPr dirty="0" sz="2000">
                <a:latin typeface="Microsoft YaHei"/>
                <a:cs typeface="Microsoft YaHei"/>
              </a:rPr>
              <a:t>积，</a:t>
            </a:r>
            <a:r>
              <a:rPr dirty="0" sz="2000" spc="-10">
                <a:latin typeface="Microsoft YaHei"/>
                <a:cs typeface="Microsoft YaHei"/>
              </a:rPr>
              <a:t>即</a:t>
            </a:r>
            <a:r>
              <a:rPr dirty="0" sz="2000" spc="-5">
                <a:latin typeface="Microsoft YaHei"/>
                <a:cs typeface="Microsoft YaHei"/>
              </a:rPr>
              <a:t>N×M×sizeof(T)</a:t>
            </a:r>
            <a:r>
              <a:rPr dirty="0" sz="2000" b="1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56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314957"/>
            <a:ext cx="3569335" cy="15506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76225" indent="-26416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276860" algn="l"/>
              </a:tabLst>
            </a:pPr>
            <a:r>
              <a:rPr dirty="0" sz="2000">
                <a:latin typeface="Microsoft YaHei"/>
                <a:cs typeface="Microsoft YaHei"/>
              </a:rPr>
              <a:t>访问数组元素的方法：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数组名[行下标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]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[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列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下标]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例如: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a[</a:t>
            </a:r>
            <a:r>
              <a:rPr dirty="0" sz="2000" spc="-10">
                <a:latin typeface="Microsoft YaHei"/>
                <a:cs typeface="Microsoft YaHei"/>
              </a:rPr>
              <a:t>i</a:t>
            </a:r>
            <a:r>
              <a:rPr dirty="0" sz="2000">
                <a:latin typeface="Microsoft YaHei"/>
                <a:cs typeface="Microsoft YaHei"/>
              </a:rPr>
              <a:t>][</a:t>
            </a:r>
            <a:r>
              <a:rPr dirty="0" sz="2000" spc="-350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j]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57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314957"/>
            <a:ext cx="3569335" cy="21602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76225" indent="-26416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276860" algn="l"/>
              </a:tabLst>
            </a:pPr>
            <a:r>
              <a:rPr dirty="0" sz="2000">
                <a:latin typeface="Microsoft YaHei"/>
                <a:cs typeface="Microsoft YaHei"/>
              </a:rPr>
              <a:t>访问数组元素的方法：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数组名[行下标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]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[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列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下标]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例如: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a[</a:t>
            </a:r>
            <a:r>
              <a:rPr dirty="0" sz="2000" spc="-10">
                <a:latin typeface="Microsoft YaHei"/>
                <a:cs typeface="Microsoft YaHei"/>
              </a:rPr>
              <a:t>i</a:t>
            </a:r>
            <a:r>
              <a:rPr dirty="0" sz="2000">
                <a:latin typeface="Microsoft YaHei"/>
                <a:cs typeface="Microsoft YaHei"/>
              </a:rPr>
              <a:t>][</a:t>
            </a:r>
            <a:r>
              <a:rPr dirty="0" sz="2000" spc="-350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j]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276225" indent="-264160">
              <a:lnSpc>
                <a:spcPct val="100000"/>
              </a:lnSpc>
              <a:buFont typeface="Wingdings"/>
              <a:buChar char=""/>
              <a:tabLst>
                <a:tab pos="276860" algn="l"/>
              </a:tabLst>
            </a:pPr>
            <a:r>
              <a:rPr dirty="0" sz="2000">
                <a:latin typeface="Microsoft YaHei"/>
                <a:cs typeface="Microsoft YaHei"/>
              </a:rPr>
              <a:t>行下标和列下标都从0开始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68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二维数组的存放方式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58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4234180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数组T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a[N][M]</a:t>
            </a:r>
            <a:r>
              <a:rPr dirty="0" sz="2000" spc="-7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每一行都有</a:t>
            </a:r>
            <a:r>
              <a:rPr dirty="0" sz="2000" spc="-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个元素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倒序问题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8034020" cy="12458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接收键盘输入的100个整数，然</a:t>
            </a:r>
            <a:r>
              <a:rPr dirty="0" sz="2000" spc="-10">
                <a:latin typeface="Microsoft YaHei"/>
                <a:cs typeface="Microsoft YaHei"/>
              </a:rPr>
              <a:t>后</a:t>
            </a:r>
            <a:r>
              <a:rPr dirty="0" sz="2000">
                <a:latin typeface="Microsoft YaHei"/>
                <a:cs typeface="Microsoft YaHei"/>
              </a:rPr>
              <a:t>将它们</a:t>
            </a:r>
            <a:r>
              <a:rPr dirty="0" sz="2000" spc="-25">
                <a:latin typeface="Microsoft YaHei"/>
                <a:cs typeface="Microsoft YaHei"/>
              </a:rPr>
              <a:t>按</a:t>
            </a:r>
            <a:r>
              <a:rPr dirty="0" sz="2000">
                <a:latin typeface="Microsoft YaHei"/>
                <a:cs typeface="Microsoft YaHei"/>
              </a:rPr>
              <a:t>和</a:t>
            </a:r>
            <a:r>
              <a:rPr dirty="0" sz="2000" spc="-15">
                <a:latin typeface="Microsoft YaHei"/>
                <a:cs typeface="Microsoft YaHei"/>
              </a:rPr>
              <a:t>原</a:t>
            </a:r>
            <a:r>
              <a:rPr dirty="0" sz="2000">
                <a:latin typeface="Microsoft YaHei"/>
                <a:cs typeface="Microsoft YaHei"/>
              </a:rPr>
              <a:t>顺序</a:t>
            </a:r>
            <a:r>
              <a:rPr dirty="0" sz="2000" spc="-15">
                <a:latin typeface="Microsoft YaHei"/>
                <a:cs typeface="Microsoft YaHei"/>
              </a:rPr>
              <a:t>相</a:t>
            </a:r>
            <a:r>
              <a:rPr dirty="0" sz="2000">
                <a:latin typeface="Microsoft YaHei"/>
                <a:cs typeface="Microsoft YaHei"/>
              </a:rPr>
              <a:t>反的</a:t>
            </a:r>
            <a:r>
              <a:rPr dirty="0" sz="2000" spc="-15">
                <a:latin typeface="Microsoft YaHei"/>
                <a:cs typeface="Microsoft YaHei"/>
              </a:rPr>
              <a:t>顺</a:t>
            </a:r>
            <a:r>
              <a:rPr dirty="0" sz="2000">
                <a:latin typeface="Microsoft YaHei"/>
                <a:cs typeface="Microsoft YaHei"/>
              </a:rPr>
              <a:t>序输</a:t>
            </a:r>
            <a:r>
              <a:rPr dirty="0" sz="2000" spc="-15">
                <a:latin typeface="Microsoft YaHei"/>
                <a:cs typeface="Microsoft YaHei"/>
              </a:rPr>
              <a:t>出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如何存放这100个整数？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68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二维数组的存放方式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59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5426710" cy="12458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数组T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a[N][M]</a:t>
            </a:r>
            <a:r>
              <a:rPr dirty="0" sz="2000" spc="-7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每一行都有</a:t>
            </a:r>
            <a:r>
              <a:rPr dirty="0" sz="2000" spc="-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个元素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第</a:t>
            </a:r>
            <a:r>
              <a:rPr dirty="0" sz="2000" spc="-10">
                <a:latin typeface="Microsoft YaHei"/>
                <a:cs typeface="Microsoft YaHei"/>
              </a:rPr>
              <a:t>i</a:t>
            </a:r>
            <a:r>
              <a:rPr dirty="0" sz="2000" spc="5">
                <a:latin typeface="Microsoft YaHei"/>
                <a:cs typeface="Microsoft YaHei"/>
              </a:rPr>
              <a:t>行的元素就</a:t>
            </a:r>
            <a:r>
              <a:rPr dirty="0" sz="2000" spc="-10">
                <a:latin typeface="Microsoft YaHei"/>
                <a:cs typeface="Microsoft YaHei"/>
              </a:rPr>
              <a:t>是</a:t>
            </a:r>
            <a:r>
              <a:rPr dirty="0" sz="2000" spc="-5">
                <a:latin typeface="Microsoft YaHei"/>
                <a:cs typeface="Microsoft YaHei"/>
              </a:rPr>
              <a:t>a[i][0]</a:t>
            </a:r>
            <a:r>
              <a:rPr dirty="0" sz="2000" spc="-10">
                <a:latin typeface="Microsoft YaHei"/>
                <a:cs typeface="Microsoft YaHei"/>
              </a:rPr>
              <a:t>、a[i][1]……a[i][M-1]</a:t>
            </a:r>
            <a:r>
              <a:rPr dirty="0" sz="2000" spc="5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86995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同一行的元素，在内存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是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连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续</a:t>
            </a:r>
            <a:r>
              <a:rPr dirty="0" sz="2000">
                <a:latin typeface="Microsoft YaHei"/>
                <a:cs typeface="Microsoft YaHei"/>
              </a:rPr>
              <a:t>存放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68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二维数组的存放方式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60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6494145" cy="1855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数组T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a[N][M]</a:t>
            </a:r>
            <a:r>
              <a:rPr dirty="0" sz="2000" spc="-7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每一行都有</a:t>
            </a:r>
            <a:r>
              <a:rPr dirty="0" sz="2000" spc="-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个元素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第</a:t>
            </a:r>
            <a:r>
              <a:rPr dirty="0" sz="2000" spc="-10">
                <a:latin typeface="Microsoft YaHei"/>
                <a:cs typeface="Microsoft YaHei"/>
              </a:rPr>
              <a:t>i</a:t>
            </a:r>
            <a:r>
              <a:rPr dirty="0" sz="2000" spc="5">
                <a:latin typeface="Microsoft YaHei"/>
                <a:cs typeface="Microsoft YaHei"/>
              </a:rPr>
              <a:t>行的元素就</a:t>
            </a:r>
            <a:r>
              <a:rPr dirty="0" sz="2000" spc="-10">
                <a:latin typeface="Microsoft YaHei"/>
                <a:cs typeface="Microsoft YaHei"/>
              </a:rPr>
              <a:t>是</a:t>
            </a:r>
            <a:r>
              <a:rPr dirty="0" sz="2000" spc="-5">
                <a:latin typeface="Microsoft YaHei"/>
                <a:cs typeface="Microsoft YaHei"/>
              </a:rPr>
              <a:t>a[i][0]</a:t>
            </a:r>
            <a:r>
              <a:rPr dirty="0" sz="2000" spc="-10">
                <a:latin typeface="Microsoft YaHei"/>
                <a:cs typeface="Microsoft YaHei"/>
              </a:rPr>
              <a:t>、a[i][1]……a[i][M-1]</a:t>
            </a:r>
            <a:r>
              <a:rPr dirty="0" sz="2000" spc="5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86995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同一行的元素，在内存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是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连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续</a:t>
            </a:r>
            <a:r>
              <a:rPr dirty="0" sz="2000">
                <a:latin typeface="Microsoft YaHei"/>
                <a:cs typeface="Microsoft YaHei"/>
              </a:rPr>
              <a:t>存放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第j列的元素的元素，</a:t>
            </a:r>
            <a:r>
              <a:rPr dirty="0" sz="2000" spc="-10">
                <a:latin typeface="Microsoft YaHei"/>
                <a:cs typeface="Microsoft YaHei"/>
              </a:rPr>
              <a:t>就</a:t>
            </a:r>
            <a:r>
              <a:rPr dirty="0" sz="2000" spc="-20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a</a:t>
            </a:r>
            <a:r>
              <a:rPr dirty="0" sz="2000" spc="-15">
                <a:latin typeface="Microsoft YaHei"/>
                <a:cs typeface="Microsoft YaHei"/>
              </a:rPr>
              <a:t>[</a:t>
            </a:r>
            <a:r>
              <a:rPr dirty="0" sz="2000" spc="-5">
                <a:latin typeface="Microsoft YaHei"/>
                <a:cs typeface="Microsoft YaHei"/>
              </a:rPr>
              <a:t>0</a:t>
            </a:r>
            <a:r>
              <a:rPr dirty="0" sz="2000" spc="-10">
                <a:latin typeface="Microsoft YaHei"/>
                <a:cs typeface="Microsoft YaHei"/>
              </a:rPr>
              <a:t>]</a:t>
            </a:r>
            <a:r>
              <a:rPr dirty="0" sz="2000">
                <a:latin typeface="Microsoft YaHei"/>
                <a:cs typeface="Microsoft YaHei"/>
              </a:rPr>
              <a:t>[</a:t>
            </a:r>
            <a:r>
              <a:rPr dirty="0" sz="2000" spc="-35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j]</a:t>
            </a:r>
            <a:r>
              <a:rPr dirty="0" sz="2000">
                <a:latin typeface="Microsoft YaHei"/>
                <a:cs typeface="Microsoft YaHei"/>
              </a:rPr>
              <a:t>、</a:t>
            </a:r>
            <a:r>
              <a:rPr dirty="0" sz="2000" spc="-20">
                <a:latin typeface="Microsoft YaHei"/>
                <a:cs typeface="Microsoft YaHei"/>
              </a:rPr>
              <a:t>a</a:t>
            </a:r>
            <a:r>
              <a:rPr dirty="0" sz="2000" spc="-10">
                <a:latin typeface="Microsoft YaHei"/>
                <a:cs typeface="Microsoft YaHei"/>
              </a:rPr>
              <a:t>[</a:t>
            </a:r>
            <a:r>
              <a:rPr dirty="0" sz="2000" spc="-5">
                <a:latin typeface="Microsoft YaHei"/>
                <a:cs typeface="Microsoft YaHei"/>
              </a:rPr>
              <a:t>1]</a:t>
            </a:r>
            <a:r>
              <a:rPr dirty="0" sz="2000">
                <a:latin typeface="Microsoft YaHei"/>
                <a:cs typeface="Microsoft YaHei"/>
              </a:rPr>
              <a:t>[</a:t>
            </a:r>
            <a:r>
              <a:rPr dirty="0" sz="2000" spc="-36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j</a:t>
            </a:r>
            <a:r>
              <a:rPr dirty="0" sz="2000">
                <a:latin typeface="Microsoft YaHei"/>
                <a:cs typeface="Microsoft YaHei"/>
              </a:rPr>
              <a:t>]…</a:t>
            </a:r>
            <a:r>
              <a:rPr dirty="0" sz="2000" spc="-15">
                <a:latin typeface="Microsoft YaHei"/>
                <a:cs typeface="Microsoft YaHei"/>
              </a:rPr>
              <a:t>…</a:t>
            </a:r>
            <a:r>
              <a:rPr dirty="0" sz="2000">
                <a:latin typeface="Microsoft YaHei"/>
                <a:cs typeface="Microsoft YaHei"/>
              </a:rPr>
              <a:t>a</a:t>
            </a:r>
            <a:r>
              <a:rPr dirty="0" sz="2000" spc="-15">
                <a:latin typeface="Microsoft YaHei"/>
                <a:cs typeface="Microsoft YaHei"/>
              </a:rPr>
              <a:t>[</a:t>
            </a:r>
            <a:r>
              <a:rPr dirty="0" sz="2000" spc="-10">
                <a:latin typeface="Microsoft YaHei"/>
                <a:cs typeface="Microsoft YaHei"/>
              </a:rPr>
              <a:t>N</a:t>
            </a:r>
            <a:r>
              <a:rPr dirty="0" sz="2000" spc="-5">
                <a:latin typeface="Microsoft YaHei"/>
                <a:cs typeface="Microsoft YaHei"/>
              </a:rPr>
              <a:t>-1</a:t>
            </a:r>
            <a:r>
              <a:rPr dirty="0" sz="2000" spc="-10">
                <a:latin typeface="Microsoft YaHei"/>
                <a:cs typeface="Microsoft YaHei"/>
              </a:rPr>
              <a:t>]</a:t>
            </a:r>
            <a:r>
              <a:rPr dirty="0" sz="2000">
                <a:latin typeface="Microsoft YaHei"/>
                <a:cs typeface="Microsoft YaHei"/>
              </a:rPr>
              <a:t>[</a:t>
            </a:r>
            <a:r>
              <a:rPr dirty="0" sz="2000" spc="-35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j]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68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二维数组的存放方式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61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8666480" cy="33801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数组T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a[N][M]</a:t>
            </a:r>
            <a:r>
              <a:rPr dirty="0" sz="2000" spc="-7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每一行都有</a:t>
            </a:r>
            <a:r>
              <a:rPr dirty="0" sz="2000" spc="-5">
                <a:latin typeface="Microsoft YaHei"/>
                <a:cs typeface="Microsoft YaHei"/>
              </a:rPr>
              <a:t>M</a:t>
            </a:r>
            <a:r>
              <a:rPr dirty="0" sz="2000">
                <a:latin typeface="Microsoft YaHei"/>
                <a:cs typeface="Microsoft YaHei"/>
              </a:rPr>
              <a:t>个元素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第</a:t>
            </a:r>
            <a:r>
              <a:rPr dirty="0" sz="2000" spc="-10">
                <a:latin typeface="Microsoft YaHei"/>
                <a:cs typeface="Microsoft YaHei"/>
              </a:rPr>
              <a:t>i</a:t>
            </a:r>
            <a:r>
              <a:rPr dirty="0" sz="2000" spc="5">
                <a:latin typeface="Microsoft YaHei"/>
                <a:cs typeface="Microsoft YaHei"/>
              </a:rPr>
              <a:t>行的元素就</a:t>
            </a:r>
            <a:r>
              <a:rPr dirty="0" sz="2000" spc="-10">
                <a:latin typeface="Microsoft YaHei"/>
                <a:cs typeface="Microsoft YaHei"/>
              </a:rPr>
              <a:t>是</a:t>
            </a:r>
            <a:r>
              <a:rPr dirty="0" sz="2000" spc="-5">
                <a:latin typeface="Microsoft YaHei"/>
                <a:cs typeface="Microsoft YaHei"/>
              </a:rPr>
              <a:t>a[i][0]</a:t>
            </a:r>
            <a:r>
              <a:rPr dirty="0" sz="2000" spc="-10">
                <a:latin typeface="Microsoft YaHei"/>
                <a:cs typeface="Microsoft YaHei"/>
              </a:rPr>
              <a:t>、a[i][1]……a[i][M-1]</a:t>
            </a:r>
            <a:r>
              <a:rPr dirty="0" sz="2000" spc="5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 marL="86995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同一行的元素，在内存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是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连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续</a:t>
            </a:r>
            <a:r>
              <a:rPr dirty="0" sz="2000">
                <a:latin typeface="Microsoft YaHei"/>
                <a:cs typeface="Microsoft YaHei"/>
              </a:rPr>
              <a:t>存放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第j列的元素的元素，</a:t>
            </a:r>
            <a:r>
              <a:rPr dirty="0" sz="2000" spc="-10">
                <a:latin typeface="Microsoft YaHei"/>
                <a:cs typeface="Microsoft YaHei"/>
              </a:rPr>
              <a:t>就</a:t>
            </a:r>
            <a:r>
              <a:rPr dirty="0" sz="2000" spc="-20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a</a:t>
            </a:r>
            <a:r>
              <a:rPr dirty="0" sz="2000" spc="-15">
                <a:latin typeface="Microsoft YaHei"/>
                <a:cs typeface="Microsoft YaHei"/>
              </a:rPr>
              <a:t>[</a:t>
            </a:r>
            <a:r>
              <a:rPr dirty="0" sz="2000" spc="-5">
                <a:latin typeface="Microsoft YaHei"/>
                <a:cs typeface="Microsoft YaHei"/>
              </a:rPr>
              <a:t>0</a:t>
            </a:r>
            <a:r>
              <a:rPr dirty="0" sz="2000" spc="-10">
                <a:latin typeface="Microsoft YaHei"/>
                <a:cs typeface="Microsoft YaHei"/>
              </a:rPr>
              <a:t>]</a:t>
            </a:r>
            <a:r>
              <a:rPr dirty="0" sz="2000">
                <a:latin typeface="Microsoft YaHei"/>
                <a:cs typeface="Microsoft YaHei"/>
              </a:rPr>
              <a:t>[</a:t>
            </a:r>
            <a:r>
              <a:rPr dirty="0" sz="2000" spc="-35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j]</a:t>
            </a:r>
            <a:r>
              <a:rPr dirty="0" sz="2000">
                <a:latin typeface="Microsoft YaHei"/>
                <a:cs typeface="Microsoft YaHei"/>
              </a:rPr>
              <a:t>、</a:t>
            </a:r>
            <a:r>
              <a:rPr dirty="0" sz="2000" spc="-20">
                <a:latin typeface="Microsoft YaHei"/>
                <a:cs typeface="Microsoft YaHei"/>
              </a:rPr>
              <a:t>a</a:t>
            </a:r>
            <a:r>
              <a:rPr dirty="0" sz="2000" spc="-10">
                <a:latin typeface="Microsoft YaHei"/>
                <a:cs typeface="Microsoft YaHei"/>
              </a:rPr>
              <a:t>[</a:t>
            </a:r>
            <a:r>
              <a:rPr dirty="0" sz="2000" spc="-5">
                <a:latin typeface="Microsoft YaHei"/>
                <a:cs typeface="Microsoft YaHei"/>
              </a:rPr>
              <a:t>1]</a:t>
            </a:r>
            <a:r>
              <a:rPr dirty="0" sz="2000">
                <a:latin typeface="Microsoft YaHei"/>
                <a:cs typeface="Microsoft YaHei"/>
              </a:rPr>
              <a:t>[</a:t>
            </a:r>
            <a:r>
              <a:rPr dirty="0" sz="2000" spc="-36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j</a:t>
            </a:r>
            <a:r>
              <a:rPr dirty="0" sz="2000">
                <a:latin typeface="Microsoft YaHei"/>
                <a:cs typeface="Microsoft YaHei"/>
              </a:rPr>
              <a:t>]…</a:t>
            </a:r>
            <a:r>
              <a:rPr dirty="0" sz="2000" spc="-15">
                <a:latin typeface="Microsoft YaHei"/>
                <a:cs typeface="Microsoft YaHei"/>
              </a:rPr>
              <a:t>…</a:t>
            </a:r>
            <a:r>
              <a:rPr dirty="0" sz="2000">
                <a:latin typeface="Microsoft YaHei"/>
                <a:cs typeface="Microsoft YaHei"/>
              </a:rPr>
              <a:t>a</a:t>
            </a:r>
            <a:r>
              <a:rPr dirty="0" sz="2000" spc="-15">
                <a:latin typeface="Microsoft YaHei"/>
                <a:cs typeface="Microsoft YaHei"/>
              </a:rPr>
              <a:t>[</a:t>
            </a:r>
            <a:r>
              <a:rPr dirty="0" sz="2000" spc="-10">
                <a:latin typeface="Microsoft YaHei"/>
                <a:cs typeface="Microsoft YaHei"/>
              </a:rPr>
              <a:t>N</a:t>
            </a:r>
            <a:r>
              <a:rPr dirty="0" sz="2000" spc="-5">
                <a:latin typeface="Microsoft YaHei"/>
                <a:cs typeface="Microsoft YaHei"/>
              </a:rPr>
              <a:t>-1</a:t>
            </a:r>
            <a:r>
              <a:rPr dirty="0" sz="2000" spc="-10">
                <a:latin typeface="Microsoft YaHei"/>
                <a:cs typeface="Microsoft YaHei"/>
              </a:rPr>
              <a:t>]</a:t>
            </a:r>
            <a:r>
              <a:rPr dirty="0" sz="2000">
                <a:latin typeface="Microsoft YaHei"/>
                <a:cs typeface="Microsoft YaHei"/>
              </a:rPr>
              <a:t>[</a:t>
            </a:r>
            <a:r>
              <a:rPr dirty="0" sz="2000" spc="-35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j]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12700" marR="5080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a[0][0]是数</a:t>
            </a:r>
            <a:r>
              <a:rPr dirty="0" sz="2000" spc="-15">
                <a:latin typeface="Microsoft YaHei"/>
                <a:cs typeface="Microsoft YaHei"/>
              </a:rPr>
              <a:t>组</a:t>
            </a:r>
            <a:r>
              <a:rPr dirty="0" sz="2000">
                <a:latin typeface="Microsoft YaHei"/>
                <a:cs typeface="Microsoft YaHei"/>
              </a:rPr>
              <a:t>中地</a:t>
            </a:r>
            <a:r>
              <a:rPr dirty="0" sz="2000" spc="-15">
                <a:latin typeface="Microsoft YaHei"/>
                <a:cs typeface="Microsoft YaHei"/>
              </a:rPr>
              <a:t>址</a:t>
            </a:r>
            <a:r>
              <a:rPr dirty="0" sz="2000">
                <a:latin typeface="Microsoft YaHei"/>
                <a:cs typeface="Microsoft YaHei"/>
              </a:rPr>
              <a:t>最小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。</a:t>
            </a:r>
            <a:r>
              <a:rPr dirty="0" sz="2000">
                <a:latin typeface="Microsoft YaHei"/>
                <a:cs typeface="Microsoft YaHei"/>
              </a:rPr>
              <a:t>如果</a:t>
            </a:r>
            <a:r>
              <a:rPr dirty="0" sz="2000" spc="-10">
                <a:latin typeface="Microsoft YaHei"/>
                <a:cs typeface="Microsoft YaHei"/>
              </a:rPr>
              <a:t>a[0][0]</a:t>
            </a:r>
            <a:r>
              <a:rPr dirty="0" sz="2000">
                <a:latin typeface="Microsoft YaHei"/>
                <a:cs typeface="Microsoft YaHei"/>
              </a:rPr>
              <a:t>存</a:t>
            </a:r>
            <a:r>
              <a:rPr dirty="0" sz="2000" spc="-15">
                <a:latin typeface="Microsoft YaHei"/>
                <a:cs typeface="Microsoft YaHei"/>
              </a:rPr>
              <a:t>放</a:t>
            </a:r>
            <a:r>
              <a:rPr dirty="0" sz="2000">
                <a:latin typeface="Microsoft YaHei"/>
                <a:cs typeface="Microsoft YaHei"/>
              </a:rPr>
              <a:t>在地</a:t>
            </a:r>
            <a:r>
              <a:rPr dirty="0" sz="2000" spc="-10">
                <a:latin typeface="Microsoft YaHei"/>
                <a:cs typeface="Microsoft YaHei"/>
              </a:rPr>
              <a:t>址</a:t>
            </a:r>
            <a:r>
              <a:rPr dirty="0" sz="2000">
                <a:latin typeface="Microsoft YaHei"/>
                <a:cs typeface="Microsoft YaHei"/>
              </a:rPr>
              <a:t>n，则</a:t>
            </a:r>
            <a:r>
              <a:rPr dirty="0" sz="2000" spc="-5">
                <a:latin typeface="Microsoft YaHei"/>
                <a:cs typeface="Microsoft YaHei"/>
              </a:rPr>
              <a:t>a[i][</a:t>
            </a:r>
            <a:r>
              <a:rPr dirty="0" sz="2000" spc="-330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j]</a:t>
            </a:r>
            <a:r>
              <a:rPr dirty="0" sz="2000">
                <a:latin typeface="Microsoft YaHei"/>
                <a:cs typeface="Microsoft YaHei"/>
              </a:rPr>
              <a:t>存</a:t>
            </a:r>
            <a:r>
              <a:rPr dirty="0" sz="2000" spc="-15">
                <a:latin typeface="Microsoft YaHei"/>
                <a:cs typeface="Microsoft YaHei"/>
              </a:rPr>
              <a:t>放</a:t>
            </a:r>
            <a:r>
              <a:rPr dirty="0" sz="2000">
                <a:latin typeface="Microsoft YaHei"/>
                <a:cs typeface="Microsoft YaHei"/>
              </a:rPr>
              <a:t>的 地址就是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n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+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i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×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M×</a:t>
            </a:r>
            <a:r>
              <a:rPr dirty="0" sz="2000" spc="-2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sizeof(T)</a:t>
            </a:r>
            <a:r>
              <a:rPr dirty="0" sz="2000" spc="-2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+</a:t>
            </a:r>
            <a:r>
              <a:rPr dirty="0" sz="2000" spc="-2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j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×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sizeof(T)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68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二维数组的存放方式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9590" y="1013205"/>
            <a:ext cx="350139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00"/>
              </a:spcBef>
              <a:buFont typeface="Wingdings"/>
              <a:buChar char=""/>
              <a:tabLst>
                <a:tab pos="254000" algn="l"/>
              </a:tabLst>
            </a:pPr>
            <a:r>
              <a:rPr dirty="0" sz="1800" spc="-5">
                <a:latin typeface="Microsoft YaHei"/>
                <a:cs typeface="Microsoft YaHei"/>
              </a:rPr>
              <a:t>int</a:t>
            </a:r>
            <a:r>
              <a:rPr dirty="0" sz="1800" spc="-50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a[2][3]</a:t>
            </a:r>
            <a:r>
              <a:rPr dirty="0" sz="1800" spc="-4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在内存中的存放方式:</a:t>
            </a:r>
            <a:endParaRPr sz="1800">
              <a:latin typeface="Microsoft YaHei"/>
              <a:cs typeface="Microsoft YaHe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4365" y="1907329"/>
            <a:ext cx="7965829" cy="681946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62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68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二维数组的存放方式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9590" y="1013205"/>
            <a:ext cx="350139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00"/>
              </a:spcBef>
              <a:buFont typeface="Wingdings"/>
              <a:buChar char=""/>
              <a:tabLst>
                <a:tab pos="254000" algn="l"/>
              </a:tabLst>
            </a:pPr>
            <a:r>
              <a:rPr dirty="0" sz="1800" spc="-5">
                <a:latin typeface="Microsoft YaHei"/>
                <a:cs typeface="Microsoft YaHei"/>
              </a:rPr>
              <a:t>int</a:t>
            </a:r>
            <a:r>
              <a:rPr dirty="0" sz="1800" spc="-50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a[2][3]</a:t>
            </a:r>
            <a:r>
              <a:rPr dirty="0" sz="1800" spc="-4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在内存中的存放方式:</a:t>
            </a:r>
            <a:endParaRPr sz="1800">
              <a:latin typeface="Microsoft YaHei"/>
              <a:cs typeface="Microsoft YaHe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4365" y="1907329"/>
            <a:ext cx="7965829" cy="68194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58267" y="3026791"/>
            <a:ext cx="7631430" cy="12458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0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二维数组的每一行，实</a:t>
            </a:r>
            <a:r>
              <a:rPr dirty="0" sz="2000" spc="-15">
                <a:latin typeface="Microsoft YaHei"/>
                <a:cs typeface="Microsoft YaHei"/>
              </a:rPr>
              <a:t>际</a:t>
            </a:r>
            <a:r>
              <a:rPr dirty="0" sz="2000">
                <a:latin typeface="Microsoft YaHei"/>
                <a:cs typeface="Microsoft YaHei"/>
              </a:rPr>
              <a:t>上都</a:t>
            </a:r>
            <a:r>
              <a:rPr dirty="0" sz="2000" spc="-15">
                <a:latin typeface="Microsoft YaHei"/>
                <a:cs typeface="Microsoft YaHei"/>
              </a:rPr>
              <a:t>是</a:t>
            </a:r>
            <a:r>
              <a:rPr dirty="0" sz="2000">
                <a:latin typeface="Microsoft YaHei"/>
                <a:cs typeface="Microsoft YaHei"/>
              </a:rPr>
              <a:t>一个</a:t>
            </a:r>
            <a:r>
              <a:rPr dirty="0" sz="2000" spc="-15">
                <a:latin typeface="Microsoft YaHei"/>
                <a:cs typeface="Microsoft YaHei"/>
              </a:rPr>
              <a:t>一</a:t>
            </a:r>
            <a:r>
              <a:rPr dirty="0" sz="2000">
                <a:latin typeface="Microsoft YaHei"/>
                <a:cs typeface="Microsoft YaHei"/>
              </a:rPr>
              <a:t>维数</a:t>
            </a:r>
            <a:r>
              <a:rPr dirty="0" sz="2000" spc="-15">
                <a:latin typeface="Microsoft YaHei"/>
                <a:cs typeface="Microsoft YaHei"/>
              </a:rPr>
              <a:t>组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 marR="5080" indent="74295">
              <a:lnSpc>
                <a:spcPct val="100000"/>
              </a:lnSpc>
            </a:pPr>
            <a:r>
              <a:rPr dirty="0" sz="2000" spc="-5">
                <a:latin typeface="Microsoft YaHei"/>
                <a:cs typeface="Microsoft YaHei"/>
              </a:rPr>
              <a:t>a[0]，a[1]</a:t>
            </a:r>
            <a:r>
              <a:rPr dirty="0" sz="2000" spc="-10">
                <a:latin typeface="Microsoft YaHei"/>
                <a:cs typeface="Microsoft YaHei"/>
              </a:rPr>
              <a:t>都</a:t>
            </a:r>
            <a:r>
              <a:rPr dirty="0" sz="2000">
                <a:latin typeface="Microsoft YaHei"/>
                <a:cs typeface="Microsoft YaHei"/>
              </a:rPr>
              <a:t>可以看作是</a:t>
            </a:r>
            <a:r>
              <a:rPr dirty="0" sz="2000" spc="-10">
                <a:latin typeface="Microsoft YaHei"/>
                <a:cs typeface="Microsoft YaHei"/>
              </a:rPr>
              <a:t>一</a:t>
            </a:r>
            <a:r>
              <a:rPr dirty="0" sz="2000">
                <a:latin typeface="Microsoft YaHei"/>
                <a:cs typeface="Microsoft YaHei"/>
              </a:rPr>
              <a:t>个一维数组</a:t>
            </a:r>
            <a:r>
              <a:rPr dirty="0" sz="2000" spc="-10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名字，可以</a:t>
            </a:r>
            <a:r>
              <a:rPr dirty="0" sz="2000" spc="-10">
                <a:latin typeface="Microsoft YaHei"/>
                <a:cs typeface="Microsoft YaHei"/>
              </a:rPr>
              <a:t>直</a:t>
            </a:r>
            <a:r>
              <a:rPr dirty="0" sz="2000">
                <a:latin typeface="Microsoft YaHei"/>
                <a:cs typeface="Microsoft YaHei"/>
              </a:rPr>
              <a:t>接当一维数组 使用。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63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4638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二维数组的初始化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64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6639" y="1343913"/>
            <a:ext cx="8220075" cy="91186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700" spc="-5" b="1">
                <a:latin typeface="Courier New"/>
                <a:cs typeface="Courier New"/>
              </a:rPr>
              <a:t>int</a:t>
            </a:r>
            <a:r>
              <a:rPr dirty="0" sz="1700" spc="16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a[5][3]={{80,75,92},{61,65},{59,63,70},{85,90},{76,77,85}};</a:t>
            </a:r>
            <a:endParaRPr sz="17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200">
              <a:latin typeface="Courier New"/>
              <a:cs typeface="Courier New"/>
            </a:endParaRPr>
          </a:p>
          <a:p>
            <a:pPr marL="161925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每个内层</a:t>
            </a:r>
            <a:r>
              <a:rPr dirty="0" sz="2000" spc="-10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{}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初始</a:t>
            </a:r>
            <a:r>
              <a:rPr dirty="0" sz="2000" spc="-15">
                <a:latin typeface="Microsoft YaHei"/>
                <a:cs typeface="Microsoft YaHei"/>
              </a:rPr>
              <a:t>化</a:t>
            </a:r>
            <a:r>
              <a:rPr dirty="0" sz="2000">
                <a:latin typeface="Microsoft YaHei"/>
                <a:cs typeface="Microsoft YaHei"/>
              </a:rPr>
              <a:t>数组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的一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4638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二维数组的初始化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65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6639" y="1560068"/>
            <a:ext cx="8220075" cy="274129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700" spc="-5" b="1">
                <a:latin typeface="Courier New"/>
                <a:cs typeface="Courier New"/>
              </a:rPr>
              <a:t>int</a:t>
            </a:r>
            <a:r>
              <a:rPr dirty="0" sz="1700" spc="16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a[5][3]={{80,75,92},{61,65},{59,63,70},{85,90},{76,77,85}};</a:t>
            </a:r>
            <a:endParaRPr sz="17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200">
              <a:latin typeface="Courier New"/>
              <a:cs typeface="Courier New"/>
            </a:endParaRPr>
          </a:p>
          <a:p>
            <a:pPr marL="161925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每个内层</a:t>
            </a:r>
            <a:r>
              <a:rPr dirty="0" sz="2000" spc="-10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{}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初始</a:t>
            </a:r>
            <a:r>
              <a:rPr dirty="0" sz="2000" spc="-15">
                <a:latin typeface="Microsoft YaHei"/>
                <a:cs typeface="Microsoft YaHei"/>
              </a:rPr>
              <a:t>化</a:t>
            </a:r>
            <a:r>
              <a:rPr dirty="0" sz="2000">
                <a:latin typeface="Microsoft YaHei"/>
                <a:cs typeface="Microsoft YaHei"/>
              </a:rPr>
              <a:t>数组</a:t>
            </a:r>
            <a:r>
              <a:rPr dirty="0" sz="2000" spc="-15">
                <a:latin typeface="Microsoft YaHei"/>
                <a:cs typeface="Microsoft YaHei"/>
              </a:rPr>
              <a:t>中</a:t>
            </a:r>
            <a:r>
              <a:rPr dirty="0" sz="2000">
                <a:latin typeface="Microsoft YaHei"/>
                <a:cs typeface="Microsoft YaHei"/>
              </a:rPr>
              <a:t>的一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二维数组初始化时，如</a:t>
            </a:r>
            <a:r>
              <a:rPr dirty="0" sz="2000" spc="-10">
                <a:latin typeface="Microsoft YaHei"/>
                <a:cs typeface="Microsoft YaHei"/>
              </a:rPr>
              <a:t>果</a:t>
            </a:r>
            <a:r>
              <a:rPr dirty="0" sz="2000" spc="-25">
                <a:latin typeface="Microsoft YaHei"/>
                <a:cs typeface="Microsoft YaHei"/>
              </a:rPr>
              <a:t>对</a:t>
            </a:r>
            <a:r>
              <a:rPr dirty="0" sz="2000">
                <a:latin typeface="Microsoft YaHei"/>
                <a:cs typeface="Microsoft YaHei"/>
              </a:rPr>
              <a:t>每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都进</a:t>
            </a:r>
            <a:r>
              <a:rPr dirty="0" sz="2000" spc="-15">
                <a:latin typeface="Microsoft YaHei"/>
                <a:cs typeface="Microsoft YaHei"/>
              </a:rPr>
              <a:t>行</a:t>
            </a:r>
            <a:r>
              <a:rPr dirty="0" sz="2000">
                <a:latin typeface="Microsoft YaHei"/>
                <a:cs typeface="Microsoft YaHei"/>
              </a:rPr>
              <a:t>了初</a:t>
            </a:r>
            <a:r>
              <a:rPr dirty="0" sz="2000" spc="-15">
                <a:latin typeface="Microsoft YaHei"/>
                <a:cs typeface="Microsoft YaHei"/>
              </a:rPr>
              <a:t>始</a:t>
            </a:r>
            <a:r>
              <a:rPr dirty="0" sz="2000">
                <a:latin typeface="Microsoft YaHei"/>
                <a:cs typeface="Microsoft YaHei"/>
              </a:rPr>
              <a:t>化，</a:t>
            </a:r>
            <a:r>
              <a:rPr dirty="0" sz="2000" spc="-15">
                <a:latin typeface="Microsoft YaHei"/>
                <a:cs typeface="Microsoft YaHei"/>
              </a:rPr>
              <a:t>则</a:t>
            </a:r>
            <a:r>
              <a:rPr dirty="0" sz="2000">
                <a:latin typeface="Microsoft YaHei"/>
                <a:cs typeface="Microsoft YaHei"/>
              </a:rPr>
              <a:t>也可</a:t>
            </a:r>
            <a:r>
              <a:rPr dirty="0" sz="2000" spc="-15">
                <a:latin typeface="Microsoft YaHei"/>
                <a:cs typeface="Microsoft YaHei"/>
              </a:rPr>
              <a:t>以</a:t>
            </a:r>
            <a:r>
              <a:rPr dirty="0" sz="2000">
                <a:latin typeface="Microsoft YaHei"/>
                <a:cs typeface="Microsoft YaHei"/>
              </a:rPr>
              <a:t>不给</a:t>
            </a:r>
            <a:r>
              <a:rPr dirty="0" sz="2000" spc="-15">
                <a:latin typeface="Microsoft YaHei"/>
                <a:cs typeface="Microsoft YaHei"/>
              </a:rPr>
              <a:t>出</a:t>
            </a:r>
            <a:r>
              <a:rPr dirty="0" sz="2000">
                <a:latin typeface="Microsoft YaHei"/>
                <a:cs typeface="Microsoft YaHei"/>
              </a:rPr>
              <a:t>行</a:t>
            </a:r>
            <a:r>
              <a:rPr dirty="0" sz="2000" spc="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: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 spc="-1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a[][3]={</a:t>
            </a:r>
            <a:r>
              <a:rPr dirty="0" sz="2000" spc="-5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{80,75,92},{61,65}</a:t>
            </a:r>
            <a:r>
              <a:rPr dirty="0" sz="2000" spc="-4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};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latin typeface="Microsoft YaHei"/>
                <a:cs typeface="Microsoft YaHei"/>
              </a:rPr>
              <a:t>a</a:t>
            </a:r>
            <a:r>
              <a:rPr dirty="0" sz="2000" spc="-2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是一个2行3列的数组</a:t>
            </a:r>
            <a:r>
              <a:rPr dirty="0" sz="2000" spc="-5">
                <a:latin typeface="Microsoft YaHei"/>
                <a:cs typeface="Microsoft YaHei"/>
              </a:rPr>
              <a:t>，a[1][2]</a:t>
            </a:r>
            <a:r>
              <a:rPr dirty="0" sz="2000" spc="-15">
                <a:latin typeface="Microsoft YaHei"/>
                <a:cs typeface="Microsoft YaHei"/>
              </a:rPr>
              <a:t>被</a:t>
            </a:r>
            <a:r>
              <a:rPr dirty="0" sz="2000">
                <a:latin typeface="Microsoft YaHei"/>
                <a:cs typeface="Microsoft YaHei"/>
              </a:rPr>
              <a:t>初始</a:t>
            </a:r>
            <a:r>
              <a:rPr dirty="0" sz="2000" spc="-15">
                <a:latin typeface="Microsoft YaHei"/>
                <a:cs typeface="Microsoft YaHei"/>
              </a:rPr>
              <a:t>化</a:t>
            </a:r>
            <a:r>
              <a:rPr dirty="0" sz="2000">
                <a:latin typeface="Microsoft YaHei"/>
                <a:cs typeface="Microsoft YaHei"/>
              </a:rPr>
              <a:t>成0。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854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遍历二维数组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r>
              <a:rPr dirty="0"/>
              <a:t>66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9590" y="1011682"/>
            <a:ext cx="5171440" cy="27514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遍历一个二维数组，将其所有元素逐行依次输出：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014"/>
              </a:spcBef>
            </a:pPr>
            <a:r>
              <a:rPr dirty="0" sz="1800" spc="-10" b="1">
                <a:latin typeface="Courier New"/>
                <a:cs typeface="Courier New"/>
              </a:rPr>
              <a:t>#define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ROW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20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#define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COL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30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a[ROW][COL];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for(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0" b="1">
                <a:latin typeface="Courier New"/>
                <a:cs typeface="Courier New"/>
              </a:rPr>
              <a:t> 0;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ROW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++i)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1841500" marR="5080" indent="-915035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for(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j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j</a:t>
            </a:r>
            <a:r>
              <a:rPr dirty="0" sz="1800" spc="-1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COL </a:t>
            </a:r>
            <a:r>
              <a:rPr dirty="0" sz="1800" b="1">
                <a:latin typeface="Courier New"/>
                <a:cs typeface="Courier New"/>
              </a:rPr>
              <a:t>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++j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)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a[i][j]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"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矩阵乘法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724280"/>
            <a:ext cx="6726555" cy="14732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900" spc="-5">
                <a:latin typeface="Microsoft YaHei"/>
                <a:cs typeface="Microsoft YaHei"/>
              </a:rPr>
              <a:t>编程求两个矩阵相乘的结果。输入</a:t>
            </a:r>
            <a:r>
              <a:rPr dirty="0" sz="1900">
                <a:latin typeface="Microsoft YaHei"/>
                <a:cs typeface="Microsoft YaHei"/>
              </a:rPr>
              <a:t>第</a:t>
            </a:r>
            <a:r>
              <a:rPr dirty="0" sz="1900" spc="-5">
                <a:latin typeface="Microsoft YaHei"/>
                <a:cs typeface="Microsoft YaHei"/>
              </a:rPr>
              <a:t>一行</a:t>
            </a:r>
            <a:r>
              <a:rPr dirty="0" sz="1900">
                <a:latin typeface="Microsoft YaHei"/>
                <a:cs typeface="Microsoft YaHei"/>
              </a:rPr>
              <a:t>是</a:t>
            </a:r>
            <a:r>
              <a:rPr dirty="0" sz="1900" spc="-5">
                <a:latin typeface="Microsoft YaHei"/>
                <a:cs typeface="Microsoft YaHei"/>
              </a:rPr>
              <a:t>整</a:t>
            </a:r>
            <a:r>
              <a:rPr dirty="0" sz="1900">
                <a:latin typeface="Microsoft YaHei"/>
                <a:cs typeface="Microsoft YaHei"/>
              </a:rPr>
              <a:t>数</a:t>
            </a:r>
            <a:r>
              <a:rPr dirty="0" sz="1900" spc="-5">
                <a:latin typeface="Microsoft YaHei"/>
                <a:cs typeface="Microsoft YaHei"/>
              </a:rPr>
              <a:t>m</a:t>
            </a:r>
            <a:r>
              <a:rPr dirty="0" sz="1900" spc="5">
                <a:latin typeface="Microsoft YaHei"/>
                <a:cs typeface="Microsoft YaHei"/>
              </a:rPr>
              <a:t>,n</a:t>
            </a:r>
            <a:r>
              <a:rPr dirty="0" sz="1900" spc="-5">
                <a:latin typeface="Microsoft YaHei"/>
                <a:cs typeface="Microsoft YaHei"/>
              </a:rPr>
              <a:t>，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表示第一个矩阵是</a:t>
            </a:r>
            <a:r>
              <a:rPr dirty="0" sz="1900" spc="-10">
                <a:latin typeface="Microsoft YaHei"/>
                <a:cs typeface="Microsoft YaHei"/>
              </a:rPr>
              <a:t>m</a:t>
            </a:r>
            <a:r>
              <a:rPr dirty="0" sz="1900" spc="-5">
                <a:latin typeface="Microsoft YaHei"/>
                <a:cs typeface="Microsoft YaHei"/>
              </a:rPr>
              <a:t>行</a:t>
            </a:r>
            <a:r>
              <a:rPr dirty="0" sz="1900" spc="-10">
                <a:latin typeface="Microsoft YaHei"/>
                <a:cs typeface="Microsoft YaHei"/>
              </a:rPr>
              <a:t>n</a:t>
            </a:r>
            <a:r>
              <a:rPr dirty="0" sz="1900" spc="-5">
                <a:latin typeface="Microsoft YaHei"/>
                <a:cs typeface="Microsoft YaHei"/>
              </a:rPr>
              <a:t>列的。</a:t>
            </a:r>
            <a:r>
              <a:rPr dirty="0" sz="1900">
                <a:latin typeface="Microsoft YaHei"/>
                <a:cs typeface="Microsoft YaHei"/>
              </a:rPr>
              <a:t>接</a:t>
            </a:r>
            <a:r>
              <a:rPr dirty="0" sz="1900" spc="-5">
                <a:latin typeface="Microsoft YaHei"/>
                <a:cs typeface="Microsoft YaHei"/>
              </a:rPr>
              <a:t>下来</a:t>
            </a:r>
            <a:r>
              <a:rPr dirty="0" sz="1900">
                <a:latin typeface="Microsoft YaHei"/>
                <a:cs typeface="Microsoft YaHei"/>
              </a:rPr>
              <a:t>时</a:t>
            </a:r>
            <a:r>
              <a:rPr dirty="0" sz="1900" spc="-5">
                <a:latin typeface="Microsoft YaHei"/>
                <a:cs typeface="Microsoft YaHei"/>
              </a:rPr>
              <a:t>一</a:t>
            </a:r>
            <a:r>
              <a:rPr dirty="0" sz="1900">
                <a:latin typeface="Microsoft YaHei"/>
                <a:cs typeface="Microsoft YaHei"/>
              </a:rPr>
              <a:t>个</a:t>
            </a:r>
            <a:r>
              <a:rPr dirty="0" sz="1900" spc="-10">
                <a:latin typeface="Microsoft YaHei"/>
                <a:cs typeface="Microsoft YaHei"/>
              </a:rPr>
              <a:t>m</a:t>
            </a:r>
            <a:r>
              <a:rPr dirty="0" sz="1900">
                <a:latin typeface="Microsoft YaHei"/>
                <a:cs typeface="Microsoft YaHei"/>
              </a:rPr>
              <a:t>×</a:t>
            </a:r>
            <a:r>
              <a:rPr dirty="0" sz="1900" spc="5">
                <a:latin typeface="Microsoft YaHei"/>
                <a:cs typeface="Microsoft YaHei"/>
              </a:rPr>
              <a:t>n</a:t>
            </a:r>
            <a:r>
              <a:rPr dirty="0" sz="1900" spc="-5">
                <a:latin typeface="Microsoft YaHei"/>
                <a:cs typeface="Microsoft YaHei"/>
              </a:rPr>
              <a:t>的矩</a:t>
            </a:r>
            <a:r>
              <a:rPr dirty="0" sz="1900">
                <a:latin typeface="Microsoft YaHei"/>
                <a:cs typeface="Microsoft YaHei"/>
              </a:rPr>
              <a:t>阵</a:t>
            </a:r>
            <a:r>
              <a:rPr dirty="0" sz="1900" spc="-5">
                <a:latin typeface="Microsoft YaHei"/>
                <a:cs typeface="Microsoft YaHei"/>
              </a:rPr>
              <a:t>。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10">
                <a:latin typeface="Microsoft YaHei"/>
                <a:cs typeface="Microsoft YaHei"/>
              </a:rPr>
              <a:t>再下一行的输入是整</a:t>
            </a:r>
            <a:r>
              <a:rPr dirty="0" sz="1900" spc="-5">
                <a:latin typeface="Microsoft YaHei"/>
                <a:cs typeface="Microsoft YaHei"/>
              </a:rPr>
              <a:t>数</a:t>
            </a:r>
            <a:r>
              <a:rPr dirty="0" sz="1900" spc="-10">
                <a:latin typeface="Microsoft YaHei"/>
                <a:cs typeface="Microsoft YaHei"/>
              </a:rPr>
              <a:t>p,q</a:t>
            </a:r>
            <a:r>
              <a:rPr dirty="0" sz="1900" spc="-5">
                <a:latin typeface="Microsoft YaHei"/>
                <a:cs typeface="Microsoft YaHei"/>
              </a:rPr>
              <a:t>，表</a:t>
            </a:r>
            <a:r>
              <a:rPr dirty="0" sz="1900" spc="-15">
                <a:latin typeface="Microsoft YaHei"/>
                <a:cs typeface="Microsoft YaHei"/>
              </a:rPr>
              <a:t>示</a:t>
            </a:r>
            <a:r>
              <a:rPr dirty="0" sz="1900">
                <a:latin typeface="Microsoft YaHei"/>
                <a:cs typeface="Microsoft YaHei"/>
              </a:rPr>
              <a:t>下</a:t>
            </a:r>
            <a:r>
              <a:rPr dirty="0" sz="1900" spc="-5">
                <a:latin typeface="Microsoft YaHei"/>
                <a:cs typeface="Microsoft YaHei"/>
              </a:rPr>
              <a:t>一个矩阵是</a:t>
            </a:r>
            <a:r>
              <a:rPr dirty="0" sz="1900" spc="-10">
                <a:latin typeface="Microsoft YaHei"/>
                <a:cs typeface="Microsoft YaHei"/>
              </a:rPr>
              <a:t>p</a:t>
            </a:r>
            <a:r>
              <a:rPr dirty="0" sz="1900" spc="-5">
                <a:latin typeface="Microsoft YaHei"/>
                <a:cs typeface="Microsoft YaHei"/>
              </a:rPr>
              <a:t>行</a:t>
            </a:r>
            <a:r>
              <a:rPr dirty="0" sz="1900">
                <a:latin typeface="Microsoft YaHei"/>
                <a:cs typeface="Microsoft YaHei"/>
              </a:rPr>
              <a:t>q</a:t>
            </a:r>
            <a:r>
              <a:rPr dirty="0" sz="1900" spc="-10">
                <a:latin typeface="Microsoft YaHei"/>
                <a:cs typeface="Microsoft YaHei"/>
              </a:rPr>
              <a:t>列</a:t>
            </a:r>
            <a:r>
              <a:rPr dirty="0" sz="1900">
                <a:latin typeface="Microsoft YaHei"/>
                <a:cs typeface="Microsoft YaHei"/>
              </a:rPr>
              <a:t>（</a:t>
            </a:r>
            <a:r>
              <a:rPr dirty="0" sz="1900" spc="-5">
                <a:latin typeface="Microsoft YaHei"/>
                <a:cs typeface="Microsoft YaHei"/>
              </a:rPr>
              <a:t>n=</a:t>
            </a:r>
            <a:r>
              <a:rPr dirty="0" sz="1900" spc="-10">
                <a:latin typeface="Microsoft YaHei"/>
                <a:cs typeface="Microsoft YaHei"/>
              </a:rPr>
              <a:t>p</a:t>
            </a:r>
            <a:r>
              <a:rPr dirty="0" sz="1900" spc="-5">
                <a:latin typeface="Microsoft YaHei"/>
                <a:cs typeface="Microsoft YaHei"/>
              </a:rPr>
              <a:t>）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900" spc="-5">
                <a:latin typeface="Microsoft YaHei"/>
                <a:cs typeface="Microsoft YaHei"/>
              </a:rPr>
              <a:t>再接下来就是一个p行</a:t>
            </a:r>
            <a:r>
              <a:rPr dirty="0" sz="1900" spc="-10">
                <a:latin typeface="Microsoft YaHei"/>
                <a:cs typeface="Microsoft YaHei"/>
              </a:rPr>
              <a:t>q</a:t>
            </a:r>
            <a:r>
              <a:rPr dirty="0" sz="1900" spc="-5">
                <a:latin typeface="Microsoft YaHei"/>
                <a:cs typeface="Microsoft YaHei"/>
              </a:rPr>
              <a:t>列的矩阵。</a:t>
            </a:r>
            <a:endParaRPr sz="19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要求输出两个矩阵相乘的结果矩阵(1</a:t>
            </a:r>
            <a:r>
              <a:rPr dirty="0" sz="1900" spc="4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&lt;</a:t>
            </a:r>
            <a:r>
              <a:rPr dirty="0" sz="1900" spc="-1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m,n,p,q</a:t>
            </a:r>
            <a:r>
              <a:rPr dirty="0" sz="1900" spc="1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&lt;= </a:t>
            </a:r>
            <a:r>
              <a:rPr dirty="0" sz="1900">
                <a:latin typeface="Microsoft YaHei"/>
                <a:cs typeface="Microsoft YaHei"/>
              </a:rPr>
              <a:t>8)</a:t>
            </a:r>
            <a:r>
              <a:rPr dirty="0" sz="1900" spc="-5">
                <a:latin typeface="Microsoft YaHei"/>
                <a:cs typeface="Microsoft YaHei"/>
              </a:rPr>
              <a:t>。</a:t>
            </a:r>
            <a:endParaRPr sz="19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2476957"/>
            <a:ext cx="1298575" cy="24669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070CEB"/>
                </a:solidFill>
                <a:latin typeface="Microsoft YaHei"/>
                <a:cs typeface="Microsoft YaHei"/>
              </a:rPr>
              <a:t>输入样例</a:t>
            </a:r>
            <a:r>
              <a:rPr dirty="0" sz="2000" spc="5">
                <a:solidFill>
                  <a:srgbClr val="070CEB"/>
                </a:solidFill>
                <a:latin typeface="Microsoft YaHei"/>
                <a:cs typeface="Microsoft YaHei"/>
              </a:rPr>
              <a:t>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4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4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5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3</a:t>
            </a:r>
            <a:r>
              <a:rPr dirty="0" sz="2000" spc="-4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3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2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Arial MT"/>
                <a:cs typeface="Arial MT"/>
              </a:rPr>
              <a:t>0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 spc="-6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4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67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42642" y="2472689"/>
            <a:ext cx="1170305" cy="8515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070CEB"/>
                </a:solidFill>
                <a:latin typeface="Microsoft YaHei"/>
                <a:cs typeface="Microsoft YaHei"/>
              </a:rPr>
              <a:t>输出样例：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dirty="0" sz="1800" spc="-5">
                <a:latin typeface="Arial MT"/>
                <a:cs typeface="Arial MT"/>
              </a:rPr>
              <a:t>10</a:t>
            </a:r>
            <a:r>
              <a:rPr dirty="0" sz="1800" spc="-2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19</a:t>
            </a:r>
            <a:r>
              <a:rPr dirty="0" sz="1800" spc="-1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30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latin typeface="Arial MT"/>
                <a:cs typeface="Arial MT"/>
              </a:rPr>
              <a:t>4</a:t>
            </a:r>
            <a:r>
              <a:rPr dirty="0" sz="1800" spc="-3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8</a:t>
            </a:r>
            <a:r>
              <a:rPr dirty="0" sz="1800" spc="-2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16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39" y="63753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矩阵乘法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566166"/>
            <a:ext cx="5050790" cy="44151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258953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#include &lt;iostream&gt;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using namespace std;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#define ROWS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8</a:t>
            </a:r>
            <a:endParaRPr sz="1600">
              <a:latin typeface="Courier New"/>
              <a:cs typeface="Courier New"/>
            </a:endParaRPr>
          </a:p>
          <a:p>
            <a:pPr marL="12700" marR="283464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#define</a:t>
            </a:r>
            <a:r>
              <a:rPr dirty="0" sz="1600" spc="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COLS</a:t>
            </a:r>
            <a:r>
              <a:rPr dirty="0" sz="1600" spc="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8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7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a[ROWS][COLS];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7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b[ROWS][COLS];</a:t>
            </a:r>
            <a:endParaRPr sz="1600">
              <a:latin typeface="Courier New"/>
              <a:cs typeface="Courier New"/>
            </a:endParaRPr>
          </a:p>
          <a:p>
            <a:pPr marL="12700" marR="2058035">
              <a:lnSpc>
                <a:spcPts val="1900"/>
              </a:lnSpc>
              <a:spcBef>
                <a:spcPts val="105"/>
              </a:spcBef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c[ROWS][COLS];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结果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855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 marR="240792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 m,n,p,q;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cin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&gt;&gt;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&gt;&gt;</a:t>
            </a:r>
            <a:r>
              <a:rPr dirty="0" sz="1600" spc="-10" b="1">
                <a:latin typeface="Courier New"/>
                <a:cs typeface="Courier New"/>
              </a:rPr>
              <a:t> n;</a:t>
            </a:r>
            <a:endParaRPr sz="1600">
              <a:latin typeface="Courier New"/>
              <a:cs typeface="Courier New"/>
            </a:endParaRPr>
          </a:p>
          <a:p>
            <a:pPr algn="r" marR="508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 0;i&lt;m;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++i)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读入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a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矩阵</a:t>
            </a:r>
            <a:endParaRPr sz="1600">
              <a:latin typeface="Microsoft YaHei"/>
              <a:cs typeface="Microsoft YaHei"/>
            </a:endParaRPr>
          </a:p>
          <a:p>
            <a:pPr algn="r" marR="26034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++j)</a:t>
            </a:r>
            <a:endParaRPr sz="1600">
              <a:latin typeface="Courier New"/>
              <a:cs typeface="Courier New"/>
            </a:endParaRPr>
          </a:p>
          <a:p>
            <a:pPr marL="27559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cin</a:t>
            </a:r>
            <a:r>
              <a:rPr dirty="0" sz="1600" spc="-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&gt;&gt;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a[i][j];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cin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&gt;&gt;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&gt;&gt;</a:t>
            </a:r>
            <a:r>
              <a:rPr dirty="0" sz="1600" spc="-10" b="1">
                <a:latin typeface="Courier New"/>
                <a:cs typeface="Courier New"/>
              </a:rPr>
              <a:t> q;</a:t>
            </a:r>
            <a:endParaRPr sz="1600">
              <a:latin typeface="Courier New"/>
              <a:cs typeface="Courier New"/>
            </a:endParaRPr>
          </a:p>
          <a:p>
            <a:pPr marL="1841500" marR="5080" indent="-915035">
              <a:lnSpc>
                <a:spcPts val="1900"/>
              </a:lnSpc>
              <a:spcBef>
                <a:spcPts val="105"/>
              </a:spcBef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 0;i&lt;p;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++i)</a:t>
            </a:r>
            <a:r>
              <a:rPr dirty="0" sz="1600" spc="1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读入</a:t>
            </a:r>
            <a:r>
              <a:rPr dirty="0" sz="1600" spc="-5" b="1">
                <a:solidFill>
                  <a:srgbClr val="00AF50"/>
                </a:solidFill>
                <a:latin typeface="Courier New"/>
                <a:cs typeface="Courier New"/>
              </a:rPr>
              <a:t>b</a:t>
            </a:r>
            <a:r>
              <a:rPr dirty="0" sz="1600" spc="-5" b="1">
                <a:solidFill>
                  <a:srgbClr val="00AF50"/>
                </a:solidFill>
                <a:latin typeface="Microsoft YaHei"/>
                <a:cs typeface="Microsoft YaHei"/>
              </a:rPr>
              <a:t>矩阵 </a:t>
            </a:r>
            <a:r>
              <a:rPr dirty="0" sz="1600" spc="-5" b="1">
                <a:latin typeface="Courier New"/>
                <a:cs typeface="Courier New"/>
              </a:rPr>
              <a:t>for(int j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q;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++j)</a:t>
            </a:r>
            <a:endParaRPr sz="1600">
              <a:latin typeface="Courier New"/>
              <a:cs typeface="Courier New"/>
            </a:endParaRPr>
          </a:p>
          <a:p>
            <a:pPr marL="2755900">
              <a:lnSpc>
                <a:spcPts val="1855"/>
              </a:lnSpc>
            </a:pPr>
            <a:r>
              <a:rPr dirty="0" sz="1600" spc="-5" b="1">
                <a:latin typeface="Courier New"/>
                <a:cs typeface="Courier New"/>
              </a:rPr>
              <a:t>cin</a:t>
            </a:r>
            <a:r>
              <a:rPr dirty="0" sz="1600" spc="-4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&gt;&gt;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b[i][j];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68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倒序问题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8468995" cy="21602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接收键盘输入的100个整数，然</a:t>
            </a:r>
            <a:r>
              <a:rPr dirty="0" sz="2000" spc="-10">
                <a:latin typeface="Microsoft YaHei"/>
                <a:cs typeface="Microsoft YaHei"/>
              </a:rPr>
              <a:t>后</a:t>
            </a:r>
            <a:r>
              <a:rPr dirty="0" sz="2000">
                <a:latin typeface="Microsoft YaHei"/>
                <a:cs typeface="Microsoft YaHei"/>
              </a:rPr>
              <a:t>将它们</a:t>
            </a:r>
            <a:r>
              <a:rPr dirty="0" sz="2000" spc="-25">
                <a:latin typeface="Microsoft YaHei"/>
                <a:cs typeface="Microsoft YaHei"/>
              </a:rPr>
              <a:t>按</a:t>
            </a:r>
            <a:r>
              <a:rPr dirty="0" sz="2000">
                <a:latin typeface="Microsoft YaHei"/>
                <a:cs typeface="Microsoft YaHei"/>
              </a:rPr>
              <a:t>和</a:t>
            </a:r>
            <a:r>
              <a:rPr dirty="0" sz="2000" spc="-15">
                <a:latin typeface="Microsoft YaHei"/>
                <a:cs typeface="Microsoft YaHei"/>
              </a:rPr>
              <a:t>原</a:t>
            </a:r>
            <a:r>
              <a:rPr dirty="0" sz="2000">
                <a:latin typeface="Microsoft YaHei"/>
                <a:cs typeface="Microsoft YaHei"/>
              </a:rPr>
              <a:t>顺序</a:t>
            </a:r>
            <a:r>
              <a:rPr dirty="0" sz="2000" spc="-15">
                <a:latin typeface="Microsoft YaHei"/>
                <a:cs typeface="Microsoft YaHei"/>
              </a:rPr>
              <a:t>相</a:t>
            </a:r>
            <a:r>
              <a:rPr dirty="0" sz="2000">
                <a:latin typeface="Microsoft YaHei"/>
                <a:cs typeface="Microsoft YaHei"/>
              </a:rPr>
              <a:t>反的</a:t>
            </a:r>
            <a:r>
              <a:rPr dirty="0" sz="2000" spc="-15">
                <a:latin typeface="Microsoft YaHei"/>
                <a:cs typeface="Microsoft YaHei"/>
              </a:rPr>
              <a:t>顺</a:t>
            </a:r>
            <a:r>
              <a:rPr dirty="0" sz="2000">
                <a:latin typeface="Microsoft YaHei"/>
                <a:cs typeface="Microsoft YaHei"/>
              </a:rPr>
              <a:t>序输</a:t>
            </a:r>
            <a:r>
              <a:rPr dirty="0" sz="2000" spc="-15">
                <a:latin typeface="Microsoft YaHei"/>
                <a:cs typeface="Microsoft YaHei"/>
              </a:rPr>
              <a:t>出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如何存放这100个整数？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定义100个</a:t>
            </a: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>
                <a:latin typeface="Microsoft YaHei"/>
                <a:cs typeface="Microsoft YaHei"/>
              </a:rPr>
              <a:t>型变量，n1,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n2,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n3</a:t>
            </a:r>
            <a:r>
              <a:rPr dirty="0" sz="2000" spc="-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……n100，用来存放</a:t>
            </a:r>
            <a:r>
              <a:rPr dirty="0" sz="2000" spc="5">
                <a:latin typeface="Microsoft YaHei"/>
                <a:cs typeface="Microsoft YaHei"/>
              </a:rPr>
              <a:t>这</a:t>
            </a:r>
            <a:r>
              <a:rPr dirty="0" sz="2000" spc="-5">
                <a:latin typeface="Microsoft YaHei"/>
                <a:cs typeface="Microsoft YaHei"/>
              </a:rPr>
              <a:t>100</a:t>
            </a:r>
            <a:r>
              <a:rPr dirty="0" sz="2000" spc="-10">
                <a:latin typeface="Microsoft YaHei"/>
                <a:cs typeface="Microsoft YaHei"/>
              </a:rPr>
              <a:t>个</a:t>
            </a:r>
            <a:r>
              <a:rPr dirty="0" sz="2000" spc="5">
                <a:latin typeface="Microsoft YaHei"/>
                <a:cs typeface="Microsoft YaHei"/>
              </a:rPr>
              <a:t>整</a:t>
            </a:r>
            <a:r>
              <a:rPr dirty="0" sz="2000" spc="-5">
                <a:latin typeface="Microsoft YaHei"/>
                <a:cs typeface="Microsoft YaHei"/>
              </a:rPr>
              <a:t>数???!!!!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39" y="63753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矩阵乘法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444" y="880948"/>
            <a:ext cx="6307455" cy="14890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++i)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 marR="1833880" indent="-915035">
              <a:lnSpc>
                <a:spcPct val="100000"/>
              </a:lnSpc>
              <a:spcBef>
                <a:spcPts val="5"/>
              </a:spcBef>
              <a:tabLst>
                <a:tab pos="4343400" algn="l"/>
              </a:tabLst>
            </a:pPr>
            <a:r>
              <a:rPr dirty="0" sz="1600" spc="-10" b="1">
                <a:latin typeface="Courier New"/>
                <a:cs typeface="Courier New"/>
              </a:rPr>
              <a:t>f</a:t>
            </a:r>
            <a:r>
              <a:rPr dirty="0" sz="1600" spc="-5" b="1">
                <a:latin typeface="Courier New"/>
                <a:cs typeface="Courier New"/>
              </a:rPr>
              <a:t>o</a:t>
            </a:r>
            <a:r>
              <a:rPr dirty="0" sz="1600" spc="-10" b="1">
                <a:latin typeface="Courier New"/>
                <a:cs typeface="Courier New"/>
              </a:rPr>
              <a:t>r</a:t>
            </a:r>
            <a:r>
              <a:rPr dirty="0" sz="1600" spc="-5" b="1">
                <a:latin typeface="Courier New"/>
                <a:cs typeface="Courier New"/>
              </a:rPr>
              <a:t>(</a:t>
            </a:r>
            <a:r>
              <a:rPr dirty="0" sz="1600" spc="-10" b="1">
                <a:latin typeface="Courier New"/>
                <a:cs typeface="Courier New"/>
              </a:rPr>
              <a:t>i</a:t>
            </a:r>
            <a:r>
              <a:rPr dirty="0" sz="1600" spc="-5" b="1">
                <a:latin typeface="Courier New"/>
                <a:cs typeface="Courier New"/>
              </a:rPr>
              <a:t>nt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</a:t>
            </a:r>
            <a:r>
              <a:rPr dirty="0" sz="1600" spc="-5" b="1">
                <a:latin typeface="Courier New"/>
                <a:cs typeface="Courier New"/>
              </a:rPr>
              <a:t>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spc="10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q</a:t>
            </a:r>
            <a:r>
              <a:rPr dirty="0" sz="1600" spc="-5" b="1">
                <a:latin typeface="Courier New"/>
                <a:cs typeface="Courier New"/>
              </a:rPr>
              <a:t>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</a:t>
            </a:r>
            <a:r>
              <a:rPr dirty="0" sz="1600" spc="5" b="1">
                <a:latin typeface="Courier New"/>
                <a:cs typeface="Courier New"/>
              </a:rPr>
              <a:t>+</a:t>
            </a:r>
            <a:r>
              <a:rPr dirty="0" sz="1600" spc="-10" b="1">
                <a:latin typeface="Courier New"/>
                <a:cs typeface="Courier New"/>
              </a:rPr>
              <a:t>j</a:t>
            </a:r>
            <a:r>
              <a:rPr dirty="0" sz="1600" spc="-5" b="1">
                <a:latin typeface="Courier New"/>
                <a:cs typeface="Courier New"/>
              </a:rPr>
              <a:t>)</a:t>
            </a:r>
            <a:r>
              <a:rPr dirty="0" sz="1600" b="1">
                <a:latin typeface="Courier New"/>
                <a:cs typeface="Courier New"/>
              </a:rPr>
              <a:t>	</a:t>
            </a:r>
            <a:r>
              <a:rPr dirty="0" sz="1600" spc="-5" b="1">
                <a:latin typeface="Courier New"/>
                <a:cs typeface="Courier New"/>
              </a:rPr>
              <a:t>{  </a:t>
            </a:r>
            <a:r>
              <a:rPr dirty="0" sz="1600" spc="-5" b="1">
                <a:latin typeface="Courier New"/>
                <a:cs typeface="Courier New"/>
              </a:rPr>
              <a:t>c[i][j]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for(int k = 0;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k &lt; n;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++k)</a:t>
            </a:r>
            <a:endParaRPr sz="1600">
              <a:latin typeface="Courier New"/>
              <a:cs typeface="Courier New"/>
            </a:endParaRPr>
          </a:p>
          <a:p>
            <a:pPr marL="27559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c[i][j] +=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a[i][k] *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b[k][j];</a:t>
            </a:r>
            <a:endParaRPr sz="1600">
              <a:latin typeface="Courier New"/>
              <a:cs typeface="Courier New"/>
            </a:endParaRPr>
          </a:p>
          <a:p>
            <a:pPr marL="92646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3444" y="2344927"/>
            <a:ext cx="4662170" cy="19761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0;i&lt;m;++i){</a:t>
            </a:r>
            <a:endParaRPr sz="1600">
              <a:latin typeface="Courier New"/>
              <a:cs typeface="Courier New"/>
            </a:endParaRPr>
          </a:p>
          <a:p>
            <a:pPr marL="92646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j 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q;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++j) {</a:t>
            </a:r>
            <a:endParaRPr sz="16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c[i][j]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"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";</a:t>
            </a:r>
            <a:endParaRPr sz="1600">
              <a:latin typeface="Courier New"/>
              <a:cs typeface="Courier New"/>
            </a:endParaRPr>
          </a:p>
          <a:p>
            <a:pPr marL="92646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92646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endl;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39" y="4295647"/>
            <a:ext cx="147320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430259" y="4797348"/>
            <a:ext cx="1778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69</a:t>
            </a:r>
            <a:endParaRPr sz="1200">
              <a:latin typeface="Times New Roman"/>
              <a:cs typeface="Times New Roman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35952" y="3148583"/>
            <a:ext cx="792479" cy="175412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235952" y="3148583"/>
            <a:ext cx="792480" cy="1754505"/>
          </a:xfrm>
          <a:prstGeom prst="rect">
            <a:avLst/>
          </a:prstGeom>
          <a:ln w="3175">
            <a:solidFill>
              <a:srgbClr val="000000"/>
            </a:solidFill>
          </a:ln>
        </p:spPr>
        <p:txBody>
          <a:bodyPr wrap="square" lIns="0" tIns="39370" rIns="0" bIns="0" rtlCol="0" vert="horz">
            <a:spAutoFit/>
          </a:bodyPr>
          <a:lstStyle/>
          <a:p>
            <a:pPr marL="92075">
              <a:lnSpc>
                <a:spcPct val="100000"/>
              </a:lnSpc>
              <a:spcBef>
                <a:spcPts val="310"/>
              </a:spcBef>
            </a:pPr>
            <a:r>
              <a:rPr dirty="0" sz="1800" spc="-5">
                <a:latin typeface="Arial MT"/>
                <a:cs typeface="Arial MT"/>
              </a:rPr>
              <a:t>2</a:t>
            </a:r>
            <a:r>
              <a:rPr dirty="0" sz="1800" spc="-4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4</a:t>
            </a:r>
            <a:r>
              <a:rPr dirty="0" sz="1800" spc="-5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5</a:t>
            </a:r>
            <a:endParaRPr sz="1800">
              <a:latin typeface="Arial MT"/>
              <a:cs typeface="Arial MT"/>
            </a:endParaRPr>
          </a:p>
          <a:p>
            <a:pPr marL="92075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latin typeface="Arial MT"/>
                <a:cs typeface="Arial MT"/>
              </a:rPr>
              <a:t>2</a:t>
            </a:r>
            <a:r>
              <a:rPr dirty="0" sz="1800" spc="-4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</a:t>
            </a:r>
            <a:r>
              <a:rPr dirty="0" sz="1800" spc="-5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3</a:t>
            </a:r>
            <a:endParaRPr sz="18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850">
              <a:latin typeface="Arial MT"/>
              <a:cs typeface="Arial MT"/>
            </a:endParaRPr>
          </a:p>
          <a:p>
            <a:pPr marL="92075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latin typeface="Arial MT"/>
                <a:cs typeface="Arial MT"/>
              </a:rPr>
              <a:t>1</a:t>
            </a:r>
            <a:r>
              <a:rPr dirty="0" sz="1800" spc="-4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</a:t>
            </a:r>
            <a:r>
              <a:rPr dirty="0" sz="1800" spc="-5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</a:t>
            </a:r>
            <a:endParaRPr sz="1800">
              <a:latin typeface="Arial MT"/>
              <a:cs typeface="Arial MT"/>
            </a:endParaRPr>
          </a:p>
          <a:p>
            <a:pPr marL="92075">
              <a:lnSpc>
                <a:spcPct val="100000"/>
              </a:lnSpc>
            </a:pPr>
            <a:r>
              <a:rPr dirty="0" sz="1800" spc="-5">
                <a:latin typeface="Arial MT"/>
                <a:cs typeface="Arial MT"/>
              </a:rPr>
              <a:t>2</a:t>
            </a:r>
            <a:r>
              <a:rPr dirty="0" sz="1800" spc="-4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3</a:t>
            </a:r>
            <a:r>
              <a:rPr dirty="0" sz="1800" spc="-5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2</a:t>
            </a:r>
            <a:endParaRPr sz="1800">
              <a:latin typeface="Arial MT"/>
              <a:cs typeface="Arial MT"/>
            </a:endParaRPr>
          </a:p>
          <a:p>
            <a:pPr marL="92075">
              <a:lnSpc>
                <a:spcPct val="100000"/>
              </a:lnSpc>
            </a:pPr>
            <a:r>
              <a:rPr dirty="0" sz="1800" spc="-5">
                <a:latin typeface="Arial MT"/>
                <a:cs typeface="Arial MT"/>
              </a:rPr>
              <a:t>0</a:t>
            </a:r>
            <a:r>
              <a:rPr dirty="0" sz="1800" spc="-4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</a:t>
            </a:r>
            <a:r>
              <a:rPr dirty="0" sz="1800" spc="-5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4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446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0">
                <a:solidFill>
                  <a:srgbClr val="1F487C"/>
                </a:solidFill>
                <a:latin typeface="Microsoft YaHei"/>
                <a:cs typeface="Microsoft YaHei"/>
              </a:rPr>
              <a:t>倒序问题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010157"/>
            <a:ext cx="8468995" cy="307530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接收键盘输入的100个整数，然</a:t>
            </a:r>
            <a:r>
              <a:rPr dirty="0" sz="2000" spc="-10">
                <a:latin typeface="Microsoft YaHei"/>
                <a:cs typeface="Microsoft YaHei"/>
              </a:rPr>
              <a:t>后</a:t>
            </a:r>
            <a:r>
              <a:rPr dirty="0" sz="2000">
                <a:latin typeface="Microsoft YaHei"/>
                <a:cs typeface="Microsoft YaHei"/>
              </a:rPr>
              <a:t>将它们</a:t>
            </a:r>
            <a:r>
              <a:rPr dirty="0" sz="2000" spc="-25">
                <a:latin typeface="Microsoft YaHei"/>
                <a:cs typeface="Microsoft YaHei"/>
              </a:rPr>
              <a:t>按</a:t>
            </a:r>
            <a:r>
              <a:rPr dirty="0" sz="2000">
                <a:latin typeface="Microsoft YaHei"/>
                <a:cs typeface="Microsoft YaHei"/>
              </a:rPr>
              <a:t>和</a:t>
            </a:r>
            <a:r>
              <a:rPr dirty="0" sz="2000" spc="-15">
                <a:latin typeface="Microsoft YaHei"/>
                <a:cs typeface="Microsoft YaHei"/>
              </a:rPr>
              <a:t>原</a:t>
            </a:r>
            <a:r>
              <a:rPr dirty="0" sz="2000">
                <a:latin typeface="Microsoft YaHei"/>
                <a:cs typeface="Microsoft YaHei"/>
              </a:rPr>
              <a:t>顺序</a:t>
            </a:r>
            <a:r>
              <a:rPr dirty="0" sz="2000" spc="-15">
                <a:latin typeface="Microsoft YaHei"/>
                <a:cs typeface="Microsoft YaHei"/>
              </a:rPr>
              <a:t>相</a:t>
            </a:r>
            <a:r>
              <a:rPr dirty="0" sz="2000">
                <a:latin typeface="Microsoft YaHei"/>
                <a:cs typeface="Microsoft YaHei"/>
              </a:rPr>
              <a:t>反的</a:t>
            </a:r>
            <a:r>
              <a:rPr dirty="0" sz="2000" spc="-15">
                <a:latin typeface="Microsoft YaHei"/>
                <a:cs typeface="Microsoft YaHei"/>
              </a:rPr>
              <a:t>顺</a:t>
            </a:r>
            <a:r>
              <a:rPr dirty="0" sz="2000">
                <a:latin typeface="Microsoft YaHei"/>
                <a:cs typeface="Microsoft YaHei"/>
              </a:rPr>
              <a:t>序输</a:t>
            </a:r>
            <a:r>
              <a:rPr dirty="0" sz="2000" spc="-15">
                <a:latin typeface="Microsoft YaHei"/>
                <a:cs typeface="Microsoft YaHei"/>
              </a:rPr>
              <a:t>出</a:t>
            </a:r>
            <a:r>
              <a:rPr dirty="0" sz="2000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如何存放这100个整数？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定义100个</a:t>
            </a:r>
            <a:r>
              <a:rPr dirty="0" sz="2000" spc="-5">
                <a:latin typeface="Microsoft YaHei"/>
                <a:cs typeface="Microsoft YaHei"/>
              </a:rPr>
              <a:t>int</a:t>
            </a:r>
            <a:r>
              <a:rPr dirty="0" sz="2000">
                <a:latin typeface="Microsoft YaHei"/>
                <a:cs typeface="Microsoft YaHei"/>
              </a:rPr>
              <a:t>型变量，n1,</a:t>
            </a:r>
            <a:r>
              <a:rPr dirty="0" sz="2000" spc="-3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n2,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n3</a:t>
            </a:r>
            <a:r>
              <a:rPr dirty="0" sz="2000" spc="-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……n100，用来存放</a:t>
            </a:r>
            <a:r>
              <a:rPr dirty="0" sz="2000" spc="5">
                <a:latin typeface="Microsoft YaHei"/>
                <a:cs typeface="Microsoft YaHei"/>
              </a:rPr>
              <a:t>这</a:t>
            </a:r>
            <a:r>
              <a:rPr dirty="0" sz="2000" spc="-5">
                <a:latin typeface="Microsoft YaHei"/>
                <a:cs typeface="Microsoft YaHei"/>
              </a:rPr>
              <a:t>100</a:t>
            </a:r>
            <a:r>
              <a:rPr dirty="0" sz="2000" spc="-10">
                <a:latin typeface="Microsoft YaHei"/>
                <a:cs typeface="Microsoft YaHei"/>
              </a:rPr>
              <a:t>个</a:t>
            </a:r>
            <a:r>
              <a:rPr dirty="0" sz="2000" spc="5">
                <a:latin typeface="Microsoft YaHei"/>
                <a:cs typeface="Microsoft YaHei"/>
              </a:rPr>
              <a:t>整</a:t>
            </a:r>
            <a:r>
              <a:rPr dirty="0" sz="2000" spc="-5">
                <a:latin typeface="Microsoft YaHei"/>
                <a:cs typeface="Microsoft YaHei"/>
              </a:rPr>
              <a:t>数???!!!!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har char=""/>
            </a:pPr>
            <a:endParaRPr sz="26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使用数组！！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87578"/>
            <a:ext cx="7474584" cy="12426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  <a:latin typeface="Microsoft YaHei"/>
                <a:cs typeface="Microsoft YaHei"/>
              </a:rPr>
              <a:t>数组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2300">
              <a:latin typeface="Microsoft YaHei"/>
              <a:cs typeface="Microsoft YaHei"/>
            </a:endParaRPr>
          </a:p>
          <a:p>
            <a:pPr marL="346075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346710" algn="l"/>
              </a:tabLst>
            </a:pPr>
            <a:r>
              <a:rPr dirty="0" sz="2000">
                <a:latin typeface="Microsoft YaHei"/>
                <a:cs typeface="Microsoft YaHei"/>
              </a:rPr>
              <a:t>可以用来表达类型相同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元素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集合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集合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名字</a:t>
            </a:r>
            <a:r>
              <a:rPr dirty="0" sz="2000" spc="-15">
                <a:latin typeface="Microsoft YaHei"/>
                <a:cs typeface="Microsoft YaHei"/>
              </a:rPr>
              <a:t>就</a:t>
            </a:r>
            <a:r>
              <a:rPr dirty="0" sz="2000">
                <a:latin typeface="Microsoft YaHei"/>
                <a:cs typeface="Microsoft YaHei"/>
              </a:rPr>
              <a:t>是数</a:t>
            </a:r>
            <a:r>
              <a:rPr dirty="0" sz="2000" spc="-15">
                <a:latin typeface="Microsoft YaHei"/>
                <a:cs typeface="Microsoft YaHei"/>
              </a:rPr>
              <a:t>组</a:t>
            </a:r>
            <a:r>
              <a:rPr dirty="0" sz="2000">
                <a:latin typeface="Microsoft YaHei"/>
                <a:cs typeface="Microsoft YaHei"/>
              </a:rPr>
              <a:t>名。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guowei</dc:creator>
  <dc:title>幻灯片 1</dc:title>
  <dcterms:created xsi:type="dcterms:W3CDTF">2023-04-03T14:48:13Z</dcterms:created>
  <dcterms:modified xsi:type="dcterms:W3CDTF">2023-04-03T14:48:13Z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2019-03-02T00:00:00Z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2023-04-03T00:00:00Z</vt:filetime>
  </property>
</Properties>
</file>